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2"/>
  </p:handoutMasterIdLst>
  <p:sldIdLst>
    <p:sldId id="329" r:id="rId2"/>
    <p:sldId id="338" r:id="rId3"/>
    <p:sldId id="337" r:id="rId4"/>
    <p:sldId id="328" r:id="rId5"/>
    <p:sldId id="343" r:id="rId6"/>
    <p:sldId id="339" r:id="rId7"/>
    <p:sldId id="330" r:id="rId8"/>
    <p:sldId id="344" r:id="rId9"/>
    <p:sldId id="341" r:id="rId10"/>
    <p:sldId id="331" r:id="rId11"/>
    <p:sldId id="355" r:id="rId12"/>
    <p:sldId id="333" r:id="rId13"/>
    <p:sldId id="342" r:id="rId14"/>
    <p:sldId id="340" r:id="rId15"/>
    <p:sldId id="286" r:id="rId16"/>
    <p:sldId id="325" r:id="rId17"/>
    <p:sldId id="345" r:id="rId18"/>
    <p:sldId id="346" r:id="rId19"/>
    <p:sldId id="347" r:id="rId20"/>
    <p:sldId id="348" r:id="rId21"/>
    <p:sldId id="349" r:id="rId22"/>
    <p:sldId id="327" r:id="rId23"/>
    <p:sldId id="293" r:id="rId24"/>
    <p:sldId id="350" r:id="rId25"/>
    <p:sldId id="351" r:id="rId26"/>
    <p:sldId id="352" r:id="rId27"/>
    <p:sldId id="336" r:id="rId28"/>
    <p:sldId id="354" r:id="rId29"/>
    <p:sldId id="353" r:id="rId30"/>
    <p:sldId id="335" r:id="rId31"/>
  </p:sldIdLst>
  <p:sldSz cx="15425738" cy="8640763"/>
  <p:notesSz cx="6797675" cy="9926638"/>
  <p:defaultTextStyle>
    <a:defPPr>
      <a:defRPr lang="it-IT"/>
    </a:defPPr>
    <a:lvl1pPr marL="0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7583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5166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62749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50332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37915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25498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13082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500665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48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618" y="96"/>
      </p:cViewPr>
      <p:guideLst>
        <p:guide orient="horz" pos="2722"/>
        <p:guide pos="48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88B74-4B54-49A4-8D75-16B2F8298C11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55432-3B4F-413B-B909-F1DC2CCBF7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407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6931" y="2684237"/>
            <a:ext cx="13111877" cy="1852164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13861" y="4896432"/>
            <a:ext cx="10798017" cy="22081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7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5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62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50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37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25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13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0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99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56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8867072" y="436039"/>
            <a:ext cx="5854282" cy="9288820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301547" y="436039"/>
            <a:ext cx="17308429" cy="92888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27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23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8527" y="5552491"/>
            <a:ext cx="13111877" cy="1716152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8527" y="3662325"/>
            <a:ext cx="13111877" cy="1890166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7583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516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627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5033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3791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2549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130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5006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81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01547" y="2540225"/>
            <a:ext cx="11580016" cy="7184634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3138658" y="2540225"/>
            <a:ext cx="11582695" cy="7184634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43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1287" y="346031"/>
            <a:ext cx="13883164" cy="1440127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71287" y="1934171"/>
            <a:ext cx="6815713" cy="80607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7583" indent="0">
              <a:buNone/>
              <a:defRPr sz="3000" b="1"/>
            </a:lvl2pPr>
            <a:lvl3pPr marL="1375166" indent="0">
              <a:buNone/>
              <a:defRPr sz="2700" b="1"/>
            </a:lvl3pPr>
            <a:lvl4pPr marL="2062749" indent="0">
              <a:buNone/>
              <a:defRPr sz="2400" b="1"/>
            </a:lvl4pPr>
            <a:lvl5pPr marL="2750332" indent="0">
              <a:buNone/>
              <a:defRPr sz="2400" b="1"/>
            </a:lvl5pPr>
            <a:lvl6pPr marL="3437915" indent="0">
              <a:buNone/>
              <a:defRPr sz="2400" b="1"/>
            </a:lvl6pPr>
            <a:lvl7pPr marL="4125498" indent="0">
              <a:buNone/>
              <a:defRPr sz="2400" b="1"/>
            </a:lvl7pPr>
            <a:lvl8pPr marL="4813082" indent="0">
              <a:buNone/>
              <a:defRPr sz="2400" b="1"/>
            </a:lvl8pPr>
            <a:lvl9pPr marL="5500665" indent="0">
              <a:buNone/>
              <a:defRPr sz="24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71287" y="2740242"/>
            <a:ext cx="6815713" cy="497844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7836062" y="1934171"/>
            <a:ext cx="6818390" cy="80607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7583" indent="0">
              <a:buNone/>
              <a:defRPr sz="3000" b="1"/>
            </a:lvl2pPr>
            <a:lvl3pPr marL="1375166" indent="0">
              <a:buNone/>
              <a:defRPr sz="2700" b="1"/>
            </a:lvl3pPr>
            <a:lvl4pPr marL="2062749" indent="0">
              <a:buNone/>
              <a:defRPr sz="2400" b="1"/>
            </a:lvl4pPr>
            <a:lvl5pPr marL="2750332" indent="0">
              <a:buNone/>
              <a:defRPr sz="2400" b="1"/>
            </a:lvl5pPr>
            <a:lvl6pPr marL="3437915" indent="0">
              <a:buNone/>
              <a:defRPr sz="2400" b="1"/>
            </a:lvl6pPr>
            <a:lvl7pPr marL="4125498" indent="0">
              <a:buNone/>
              <a:defRPr sz="2400" b="1"/>
            </a:lvl7pPr>
            <a:lvl8pPr marL="4813082" indent="0">
              <a:buNone/>
              <a:defRPr sz="2400" b="1"/>
            </a:lvl8pPr>
            <a:lvl9pPr marL="5500665" indent="0">
              <a:buNone/>
              <a:defRPr sz="24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7836062" y="2740242"/>
            <a:ext cx="6818390" cy="497844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70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100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71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1288" y="344031"/>
            <a:ext cx="5074962" cy="1464129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31035" y="344031"/>
            <a:ext cx="8623416" cy="7374652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71288" y="1808160"/>
            <a:ext cx="5074962" cy="5910523"/>
          </a:xfrm>
        </p:spPr>
        <p:txBody>
          <a:bodyPr/>
          <a:lstStyle>
            <a:lvl1pPr marL="0" indent="0">
              <a:buNone/>
              <a:defRPr sz="2100"/>
            </a:lvl1pPr>
            <a:lvl2pPr marL="687583" indent="0">
              <a:buNone/>
              <a:defRPr sz="1800"/>
            </a:lvl2pPr>
            <a:lvl3pPr marL="1375166" indent="0">
              <a:buNone/>
              <a:defRPr sz="1500"/>
            </a:lvl3pPr>
            <a:lvl4pPr marL="2062749" indent="0">
              <a:buNone/>
              <a:defRPr sz="1400"/>
            </a:lvl4pPr>
            <a:lvl5pPr marL="2750332" indent="0">
              <a:buNone/>
              <a:defRPr sz="1400"/>
            </a:lvl5pPr>
            <a:lvl6pPr marL="3437915" indent="0">
              <a:buNone/>
              <a:defRPr sz="1400"/>
            </a:lvl6pPr>
            <a:lvl7pPr marL="4125498" indent="0">
              <a:buNone/>
              <a:defRPr sz="1400"/>
            </a:lvl7pPr>
            <a:lvl8pPr marL="4813082" indent="0">
              <a:buNone/>
              <a:defRPr sz="1400"/>
            </a:lvl8pPr>
            <a:lvl9pPr marL="5500665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92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23553" y="6048534"/>
            <a:ext cx="9255443" cy="71406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23553" y="772068"/>
            <a:ext cx="9255443" cy="5184458"/>
          </a:xfrm>
        </p:spPr>
        <p:txBody>
          <a:bodyPr/>
          <a:lstStyle>
            <a:lvl1pPr marL="0" indent="0">
              <a:buNone/>
              <a:defRPr sz="4800"/>
            </a:lvl1pPr>
            <a:lvl2pPr marL="687583" indent="0">
              <a:buNone/>
              <a:defRPr sz="4200"/>
            </a:lvl2pPr>
            <a:lvl3pPr marL="1375166" indent="0">
              <a:buNone/>
              <a:defRPr sz="3600"/>
            </a:lvl3pPr>
            <a:lvl4pPr marL="2062749" indent="0">
              <a:buNone/>
              <a:defRPr sz="3000"/>
            </a:lvl4pPr>
            <a:lvl5pPr marL="2750332" indent="0">
              <a:buNone/>
              <a:defRPr sz="3000"/>
            </a:lvl5pPr>
            <a:lvl6pPr marL="3437915" indent="0">
              <a:buNone/>
              <a:defRPr sz="3000"/>
            </a:lvl6pPr>
            <a:lvl7pPr marL="4125498" indent="0">
              <a:buNone/>
              <a:defRPr sz="3000"/>
            </a:lvl7pPr>
            <a:lvl8pPr marL="4813082" indent="0">
              <a:buNone/>
              <a:defRPr sz="3000"/>
            </a:lvl8pPr>
            <a:lvl9pPr marL="5500665" indent="0">
              <a:buNone/>
              <a:defRPr sz="3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23553" y="6762598"/>
            <a:ext cx="9255443" cy="1014089"/>
          </a:xfrm>
        </p:spPr>
        <p:txBody>
          <a:bodyPr/>
          <a:lstStyle>
            <a:lvl1pPr marL="0" indent="0">
              <a:buNone/>
              <a:defRPr sz="2100"/>
            </a:lvl1pPr>
            <a:lvl2pPr marL="687583" indent="0">
              <a:buNone/>
              <a:defRPr sz="1800"/>
            </a:lvl2pPr>
            <a:lvl3pPr marL="1375166" indent="0">
              <a:buNone/>
              <a:defRPr sz="1500"/>
            </a:lvl3pPr>
            <a:lvl4pPr marL="2062749" indent="0">
              <a:buNone/>
              <a:defRPr sz="1400"/>
            </a:lvl4pPr>
            <a:lvl5pPr marL="2750332" indent="0">
              <a:buNone/>
              <a:defRPr sz="1400"/>
            </a:lvl5pPr>
            <a:lvl6pPr marL="3437915" indent="0">
              <a:buNone/>
              <a:defRPr sz="1400"/>
            </a:lvl6pPr>
            <a:lvl7pPr marL="4125498" indent="0">
              <a:buNone/>
              <a:defRPr sz="1400"/>
            </a:lvl7pPr>
            <a:lvl8pPr marL="4813082" indent="0">
              <a:buNone/>
              <a:defRPr sz="1400"/>
            </a:lvl8pPr>
            <a:lvl9pPr marL="5500665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38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771287" y="346031"/>
            <a:ext cx="13883164" cy="1440127"/>
          </a:xfrm>
          <a:prstGeom prst="rect">
            <a:avLst/>
          </a:prstGeom>
        </p:spPr>
        <p:txBody>
          <a:bodyPr vert="horz" lIns="137517" tIns="68758" rIns="137517" bIns="68758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71287" y="2016179"/>
            <a:ext cx="13883164" cy="5702504"/>
          </a:xfrm>
          <a:prstGeom prst="rect">
            <a:avLst/>
          </a:prstGeom>
        </p:spPr>
        <p:txBody>
          <a:bodyPr vert="horz" lIns="137517" tIns="68758" rIns="137517" bIns="68758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71287" y="8008708"/>
            <a:ext cx="3599339" cy="460041"/>
          </a:xfrm>
          <a:prstGeom prst="rect">
            <a:avLst/>
          </a:prstGeom>
        </p:spPr>
        <p:txBody>
          <a:bodyPr vert="horz" lIns="137517" tIns="68758" rIns="137517" bIns="68758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B71F2-9A76-C640-880B-84735C62C11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70461" y="8008708"/>
            <a:ext cx="4884817" cy="460041"/>
          </a:xfrm>
          <a:prstGeom prst="rect">
            <a:avLst/>
          </a:prstGeom>
        </p:spPr>
        <p:txBody>
          <a:bodyPr vert="horz" lIns="137517" tIns="68758" rIns="137517" bIns="68758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1055112" y="8008708"/>
            <a:ext cx="3599339" cy="460041"/>
          </a:xfrm>
          <a:prstGeom prst="rect">
            <a:avLst/>
          </a:prstGeom>
        </p:spPr>
        <p:txBody>
          <a:bodyPr vert="horz" lIns="137517" tIns="68758" rIns="137517" bIns="68758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08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7583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5687" indent="-515687" algn="l" defTabSz="687583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7323" indent="-429739" algn="l" defTabSz="687583" rtl="0" eaLnBrk="1" latinLnBrk="0" hangingPunct="1">
        <a:spcBef>
          <a:spcPct val="20000"/>
        </a:spcBef>
        <a:buFont typeface="Arial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8958" indent="-343792" algn="l" defTabSz="687583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06541" indent="-343792" algn="l" defTabSz="687583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94124" indent="-343792" algn="l" defTabSz="687583" rtl="0" eaLnBrk="1" latinLnBrk="0" hangingPunct="1">
        <a:spcBef>
          <a:spcPct val="20000"/>
        </a:spcBef>
        <a:buFont typeface="Arial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81707" indent="-343792" algn="l" defTabSz="68758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69290" indent="-343792" algn="l" defTabSz="68758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56873" indent="-343792" algn="l" defTabSz="68758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44456" indent="-343792" algn="l" defTabSz="68758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7583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5166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62749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50332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37915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25498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13082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00665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959" y="1491344"/>
            <a:ext cx="13111877" cy="5225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Titoli di accesso per la partecipazione alle procedure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di assunzione e abilitazione</a:t>
            </a:r>
            <a:r>
              <a:rPr lang="it-IT" b="1" dirty="0"/>
              <a:t/>
            </a:r>
            <a:br>
              <a:rPr lang="it-IT" b="1" dirty="0"/>
            </a:br>
            <a:endParaRPr lang="it-IT" sz="3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040533" y="575733"/>
            <a:ext cx="3130303" cy="5078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Scheda nr. 4/2020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0762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0870" y="610810"/>
            <a:ext cx="13111877" cy="1820913"/>
          </a:xfrm>
          <a:solidFill>
            <a:srgbClr val="4BACC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 smtClean="0"/>
              <a:t>Concorso Ordinario – secondaria</a:t>
            </a:r>
            <a:br>
              <a:rPr lang="it-IT" b="1" dirty="0" smtClean="0"/>
            </a:br>
            <a:r>
              <a:rPr lang="it-IT" b="1" dirty="0" smtClean="0"/>
              <a:t>Posto comune </a:t>
            </a:r>
            <a:endParaRPr lang="it-IT" sz="3600" dirty="0"/>
          </a:p>
        </p:txBody>
      </p:sp>
      <p:sp>
        <p:nvSpPr>
          <p:cNvPr id="5" name="Rettangolo 4"/>
          <p:cNvSpPr/>
          <p:nvPr/>
        </p:nvSpPr>
        <p:spPr>
          <a:xfrm>
            <a:off x="1250870" y="6305548"/>
            <a:ext cx="131118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Abilitazione specifica </a:t>
            </a:r>
            <a:r>
              <a:rPr lang="it-IT" dirty="0" smtClean="0">
                <a:latin typeface="+mj-lt"/>
              </a:rPr>
              <a:t>sulla classe di concorso</a:t>
            </a:r>
            <a:endParaRPr lang="it-IT" dirty="0">
              <a:latin typeface="+mj-lt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250870" y="5283065"/>
            <a:ext cx="131643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Titolo di studio </a:t>
            </a:r>
            <a:r>
              <a:rPr lang="it-IT" dirty="0" smtClean="0">
                <a:latin typeface="+mj-lt"/>
              </a:rPr>
              <a:t>valido per l’accesso alla classe di concorso </a:t>
            </a:r>
            <a:r>
              <a:rPr lang="it-IT" b="1" dirty="0" smtClean="0">
                <a:latin typeface="+mj-lt"/>
              </a:rPr>
              <a:t>+ abilitazione </a:t>
            </a:r>
            <a:r>
              <a:rPr lang="it-IT" b="1" dirty="0">
                <a:latin typeface="+mj-lt"/>
              </a:rPr>
              <a:t>per altra classe di concorso o per altro grado di istruzione</a:t>
            </a:r>
          </a:p>
        </p:txBody>
      </p:sp>
      <p:sp>
        <p:nvSpPr>
          <p:cNvPr id="9" name="Rettangolo 8"/>
          <p:cNvSpPr/>
          <p:nvPr/>
        </p:nvSpPr>
        <p:spPr>
          <a:xfrm>
            <a:off x="1250870" y="3933727"/>
            <a:ext cx="1314253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Titolo di </a:t>
            </a:r>
            <a:r>
              <a:rPr lang="it-IT" b="1" dirty="0" smtClean="0">
                <a:latin typeface="+mj-lt"/>
              </a:rPr>
              <a:t>studio </a:t>
            </a:r>
            <a:r>
              <a:rPr lang="it-IT" dirty="0" smtClean="0">
                <a:latin typeface="+mj-lt"/>
              </a:rPr>
              <a:t>valido per l’accesso </a:t>
            </a:r>
            <a:r>
              <a:rPr lang="it-IT" dirty="0">
                <a:latin typeface="+mj-lt"/>
              </a:rPr>
              <a:t>alle </a:t>
            </a:r>
            <a:r>
              <a:rPr lang="it-IT" dirty="0" smtClean="0">
                <a:latin typeface="+mj-lt"/>
              </a:rPr>
              <a:t>classi </a:t>
            </a:r>
            <a:r>
              <a:rPr lang="it-IT" dirty="0">
                <a:latin typeface="+mj-lt"/>
              </a:rPr>
              <a:t>di </a:t>
            </a:r>
            <a:r>
              <a:rPr lang="it-IT" dirty="0" smtClean="0">
                <a:latin typeface="+mj-lt"/>
              </a:rPr>
              <a:t>concorso </a:t>
            </a:r>
            <a:r>
              <a:rPr lang="it-IT" dirty="0">
                <a:latin typeface="+mj-lt"/>
              </a:rPr>
              <a:t>previsto dal DPR 19/2016 e DM 259/2017 + </a:t>
            </a:r>
            <a:r>
              <a:rPr lang="it-IT" b="1" dirty="0">
                <a:latin typeface="+mj-lt"/>
              </a:rPr>
              <a:t>24  </a:t>
            </a:r>
            <a:r>
              <a:rPr lang="it-IT" b="1" dirty="0" smtClean="0">
                <a:latin typeface="+mj-lt"/>
              </a:rPr>
              <a:t>CFU/CFA </a:t>
            </a:r>
            <a:r>
              <a:rPr lang="it-IT" dirty="0">
                <a:latin typeface="+mj-lt"/>
              </a:rPr>
              <a:t>nelle discipline </a:t>
            </a:r>
            <a:r>
              <a:rPr lang="it-IT" dirty="0" err="1">
                <a:latin typeface="+mj-lt"/>
              </a:rPr>
              <a:t>antropo</a:t>
            </a:r>
            <a:r>
              <a:rPr lang="it-IT" dirty="0">
                <a:latin typeface="+mj-lt"/>
              </a:rPr>
              <a:t>-psico-pedagogiche e nelle metodologie e tecnologie didattiche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329531" y="2669334"/>
            <a:ext cx="13059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 i docenti laureati (classi di concorso «tabella A» del DPR 19/2016 e DM 259/2017) </a:t>
            </a:r>
          </a:p>
          <a:p>
            <a:pPr algn="ctr"/>
            <a:r>
              <a:rPr lang="it-IT" b="1" dirty="0" smtClean="0"/>
              <a:t>uno tra i seguenti titoli: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47431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0870" y="610810"/>
            <a:ext cx="13111877" cy="1820913"/>
          </a:xfrm>
          <a:solidFill>
            <a:srgbClr val="4BACC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 smtClean="0"/>
              <a:t>Concorso Ordinario – secondaria</a:t>
            </a:r>
            <a:br>
              <a:rPr lang="it-IT" b="1" dirty="0" smtClean="0"/>
            </a:br>
            <a:r>
              <a:rPr lang="it-IT" b="1" dirty="0" smtClean="0"/>
              <a:t>Posto comune </a:t>
            </a:r>
            <a:endParaRPr lang="it-IT" sz="3600" dirty="0"/>
          </a:p>
        </p:txBody>
      </p:sp>
      <p:sp>
        <p:nvSpPr>
          <p:cNvPr id="8" name="Rettangolo 7"/>
          <p:cNvSpPr/>
          <p:nvPr/>
        </p:nvSpPr>
        <p:spPr>
          <a:xfrm>
            <a:off x="1250870" y="4114022"/>
            <a:ext cx="13164317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titolo di studio </a:t>
            </a:r>
            <a:r>
              <a:rPr lang="it-IT" dirty="0" smtClean="0">
                <a:latin typeface="+mj-lt"/>
              </a:rPr>
              <a:t>valido per l’accesso alla classe di concorso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abilitazione </a:t>
            </a:r>
            <a:r>
              <a:rPr lang="it-IT" b="1" dirty="0">
                <a:latin typeface="+mj-lt"/>
              </a:rPr>
              <a:t>per altra classe di concorso o per altro grado di istruzione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329531" y="2669334"/>
            <a:ext cx="1305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Per i docenti di ruolo (di qualunque ordine e grado di scuola):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717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0870" y="610810"/>
            <a:ext cx="13111877" cy="1635341"/>
          </a:xfrm>
          <a:solidFill>
            <a:srgbClr val="4BACC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 smtClean="0"/>
              <a:t>Concorso Ordinario – secondaria</a:t>
            </a:r>
            <a:br>
              <a:rPr lang="it-IT" b="1" dirty="0" smtClean="0"/>
            </a:br>
            <a:r>
              <a:rPr lang="it-IT" b="1" dirty="0" smtClean="0"/>
              <a:t>Posto comune</a:t>
            </a:r>
            <a:endParaRPr lang="it-IT" sz="3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224648" y="4246138"/>
            <a:ext cx="131118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 smtClean="0"/>
              <a:t>Diploma di accesso </a:t>
            </a:r>
            <a:r>
              <a:rPr lang="it-IT" dirty="0" smtClean="0"/>
              <a:t>alla classe di concorso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24649" y="5320324"/>
            <a:ext cx="13111876" cy="21698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+mj-lt"/>
              </a:rPr>
              <a:t>Nota bene: </a:t>
            </a:r>
          </a:p>
          <a:p>
            <a:r>
              <a:rPr lang="it-IT" b="1" dirty="0" smtClean="0">
                <a:solidFill>
                  <a:schemeClr val="tx1"/>
                </a:solidFill>
                <a:latin typeface="+mj-lt"/>
              </a:rPr>
              <a:t>successivamente </a:t>
            </a:r>
            <a:r>
              <a:rPr lang="it-IT" b="1" dirty="0" err="1" smtClean="0">
                <a:solidFill>
                  <a:schemeClr val="tx1"/>
                </a:solidFill>
                <a:latin typeface="+mj-lt"/>
              </a:rPr>
              <a:t>all’a.s</a:t>
            </a:r>
            <a:r>
              <a:rPr lang="it-IT" b="1" dirty="0" err="1">
                <a:solidFill>
                  <a:schemeClr val="tx1"/>
                </a:solidFill>
                <a:latin typeface="+mj-lt"/>
              </a:rPr>
              <a:t>.</a:t>
            </a:r>
            <a:r>
              <a:rPr lang="it-IT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b="1" dirty="0" smtClean="0">
                <a:solidFill>
                  <a:schemeClr val="tx1"/>
                </a:solidFill>
                <a:latin typeface="+mj-lt"/>
              </a:rPr>
              <a:t>2024/25 </a:t>
            </a:r>
            <a:r>
              <a:rPr lang="it-IT" dirty="0" smtClean="0">
                <a:solidFill>
                  <a:schemeClr val="tx1"/>
                </a:solidFill>
                <a:latin typeface="+mj-lt"/>
              </a:rPr>
              <a:t>il titolo richiesto sarà: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+mj-lt"/>
              </a:rPr>
              <a:t>abilitazione specifica sulla classe di concorso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  <a:latin typeface="+mj-lt"/>
              </a:rPr>
              <a:t>la laurea triennale (I° livello) + 24 CFU nella </a:t>
            </a:r>
            <a:r>
              <a:rPr lang="it-IT" dirty="0">
                <a:solidFill>
                  <a:schemeClr val="tx1"/>
                </a:solidFill>
                <a:latin typeface="+mj-lt"/>
              </a:rPr>
              <a:t>discipline </a:t>
            </a:r>
            <a:r>
              <a:rPr lang="it-IT" dirty="0" err="1">
                <a:solidFill>
                  <a:schemeClr val="tx1"/>
                </a:solidFill>
                <a:latin typeface="+mj-lt"/>
              </a:rPr>
              <a:t>antropo</a:t>
            </a:r>
            <a:r>
              <a:rPr lang="it-IT" dirty="0">
                <a:solidFill>
                  <a:schemeClr val="tx1"/>
                </a:solidFill>
                <a:latin typeface="+mj-lt"/>
              </a:rPr>
              <a:t>-psico-pedagogiche e nelle metodologie e </a:t>
            </a:r>
            <a:r>
              <a:rPr lang="it-IT" dirty="0" smtClean="0">
                <a:solidFill>
                  <a:schemeClr val="tx1"/>
                </a:solidFill>
                <a:latin typeface="+mj-lt"/>
              </a:rPr>
              <a:t> tecnologie didattiche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250869" y="2350841"/>
            <a:ext cx="13059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 i docenti diplomati (classi di concorso «tabella B» del DPR 19/2016 )</a:t>
            </a:r>
          </a:p>
          <a:p>
            <a:pPr algn="ctr"/>
            <a:r>
              <a:rPr lang="it-IT" b="1" dirty="0" smtClean="0"/>
              <a:t>uno tra i seguenti titoli: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1224649" y="3462523"/>
            <a:ext cx="131118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Abilitazione specifica </a:t>
            </a:r>
            <a:r>
              <a:rPr lang="it-IT" dirty="0" smtClean="0">
                <a:latin typeface="+mj-lt"/>
              </a:rPr>
              <a:t>sulla classe di concorso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5891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0870" y="610810"/>
            <a:ext cx="13111877" cy="1820913"/>
          </a:xfrm>
          <a:solidFill>
            <a:srgbClr val="4BACC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 smtClean="0"/>
              <a:t>Concorso Ordinario – secondaria</a:t>
            </a:r>
            <a:br>
              <a:rPr lang="it-IT" b="1" dirty="0" smtClean="0"/>
            </a:br>
            <a:r>
              <a:rPr lang="it-IT" b="1" dirty="0" smtClean="0"/>
              <a:t>Posto sostegno </a:t>
            </a:r>
            <a:endParaRPr lang="it-IT" sz="3600" dirty="0"/>
          </a:p>
        </p:txBody>
      </p:sp>
      <p:sp>
        <p:nvSpPr>
          <p:cNvPr id="5" name="Rettangolo 4"/>
          <p:cNvSpPr/>
          <p:nvPr/>
        </p:nvSpPr>
        <p:spPr>
          <a:xfrm>
            <a:off x="1250870" y="6092996"/>
            <a:ext cx="131118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Abilitazione specifica </a:t>
            </a:r>
            <a:r>
              <a:rPr lang="it-IT" dirty="0" smtClean="0">
                <a:latin typeface="+mj-lt"/>
              </a:rPr>
              <a:t>sulla classe di concorso</a:t>
            </a:r>
            <a:endParaRPr lang="it-IT" dirty="0">
              <a:latin typeface="+mj-lt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250870" y="5070513"/>
            <a:ext cx="131643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Titolo di studio </a:t>
            </a:r>
            <a:r>
              <a:rPr lang="it-IT" dirty="0" smtClean="0">
                <a:latin typeface="+mj-lt"/>
              </a:rPr>
              <a:t>valido per l’accesso alla classe di concorso </a:t>
            </a:r>
            <a:r>
              <a:rPr lang="it-IT" b="1" dirty="0" smtClean="0">
                <a:latin typeface="+mj-lt"/>
              </a:rPr>
              <a:t>+ abilitazione </a:t>
            </a:r>
            <a:r>
              <a:rPr lang="it-IT" b="1" dirty="0">
                <a:latin typeface="+mj-lt"/>
              </a:rPr>
              <a:t>per altra classe di concorso o per altro grado di istruzione</a:t>
            </a:r>
          </a:p>
        </p:txBody>
      </p:sp>
      <p:sp>
        <p:nvSpPr>
          <p:cNvPr id="9" name="Rettangolo 8"/>
          <p:cNvSpPr/>
          <p:nvPr/>
        </p:nvSpPr>
        <p:spPr>
          <a:xfrm>
            <a:off x="1250870" y="3721175"/>
            <a:ext cx="1314253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Titolo di </a:t>
            </a:r>
            <a:r>
              <a:rPr lang="it-IT" b="1" dirty="0" smtClean="0">
                <a:latin typeface="+mj-lt"/>
              </a:rPr>
              <a:t>studio </a:t>
            </a:r>
            <a:r>
              <a:rPr lang="it-IT" dirty="0" smtClean="0">
                <a:latin typeface="+mj-lt"/>
              </a:rPr>
              <a:t>valido per l’accesso </a:t>
            </a:r>
            <a:r>
              <a:rPr lang="it-IT" dirty="0">
                <a:latin typeface="+mj-lt"/>
              </a:rPr>
              <a:t>alle </a:t>
            </a:r>
            <a:r>
              <a:rPr lang="it-IT" dirty="0" smtClean="0">
                <a:latin typeface="+mj-lt"/>
              </a:rPr>
              <a:t>classi </a:t>
            </a:r>
            <a:r>
              <a:rPr lang="it-IT" dirty="0">
                <a:latin typeface="+mj-lt"/>
              </a:rPr>
              <a:t>di </a:t>
            </a:r>
            <a:r>
              <a:rPr lang="it-IT" dirty="0" smtClean="0">
                <a:latin typeface="+mj-lt"/>
              </a:rPr>
              <a:t>concorso </a:t>
            </a:r>
            <a:r>
              <a:rPr lang="it-IT" dirty="0">
                <a:latin typeface="+mj-lt"/>
              </a:rPr>
              <a:t>previsto dal DPR 19/2016 e DM 259/2017 </a:t>
            </a:r>
            <a:r>
              <a:rPr lang="it-IT" b="1" dirty="0">
                <a:latin typeface="+mj-lt"/>
              </a:rPr>
              <a:t>+ 24  </a:t>
            </a:r>
            <a:r>
              <a:rPr lang="it-IT" b="1" dirty="0" smtClean="0">
                <a:latin typeface="+mj-lt"/>
              </a:rPr>
              <a:t>CFU/CFA </a:t>
            </a:r>
            <a:r>
              <a:rPr lang="it-IT" dirty="0">
                <a:latin typeface="+mj-lt"/>
              </a:rPr>
              <a:t>nelle discipline </a:t>
            </a:r>
            <a:r>
              <a:rPr lang="it-IT" dirty="0" err="1">
                <a:latin typeface="+mj-lt"/>
              </a:rPr>
              <a:t>antropo</a:t>
            </a:r>
            <a:r>
              <a:rPr lang="it-IT" dirty="0">
                <a:latin typeface="+mj-lt"/>
              </a:rPr>
              <a:t>-psico-pedagogiche e nelle metodologie e tecnologie didattiche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42453" y="3061393"/>
            <a:ext cx="1305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o</a:t>
            </a:r>
            <a:r>
              <a:rPr lang="it-IT" b="1" dirty="0" smtClean="0"/>
              <a:t>ltre ad uno tra i seguenti titoli: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1250870" y="2543052"/>
            <a:ext cx="131118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rgbClr val="FF0000"/>
                </a:solidFill>
                <a:latin typeface="+mj-lt"/>
              </a:rPr>
              <a:t>Specializzazione per insegnamento ad alunni disabili</a:t>
            </a:r>
            <a:endParaRPr lang="it-IT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250870" y="6997750"/>
            <a:ext cx="13111876" cy="70788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+mj-lt"/>
              </a:rPr>
              <a:t>N.B.: partecipano </a:t>
            </a:r>
            <a:r>
              <a:rPr lang="it-IT" sz="2000" b="1" dirty="0" smtClean="0">
                <a:solidFill>
                  <a:srgbClr val="FF0000"/>
                </a:solidFill>
                <a:latin typeface="+mj-lt"/>
              </a:rPr>
              <a:t>con riserva </a:t>
            </a:r>
            <a:r>
              <a:rPr lang="it-IT" sz="2000" b="1" dirty="0" smtClean="0">
                <a:latin typeface="+mj-lt"/>
              </a:rPr>
              <a:t>i docenti iscritti ai percorsi di specializzazione all’insegnamento di sostegno avviati entro la data di entrata in vigore della Legge di conversione (IV ciclo TFA)</a:t>
            </a:r>
            <a:endParaRPr lang="it-IT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5385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959" y="1491344"/>
            <a:ext cx="13111877" cy="5225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Procedura straordinaria</a:t>
            </a:r>
            <a:br>
              <a:rPr lang="it-IT" b="1" dirty="0" smtClean="0"/>
            </a:br>
            <a:r>
              <a:rPr lang="it-IT" b="1" dirty="0" smtClean="0"/>
              <a:t>Scuola secondaria</a:t>
            </a:r>
            <a:br>
              <a:rPr lang="it-IT" b="1" dirty="0" smtClean="0"/>
            </a:br>
            <a:r>
              <a:rPr lang="it-IT" b="1" dirty="0" smtClean="0"/>
              <a:t>per l’assunzione (24.000 posti)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7742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6A641EF1-8AAD-4F0A-B2DD-B6BBF54BBAF8}"/>
              </a:ext>
            </a:extLst>
          </p:cNvPr>
          <p:cNvSpPr txBox="1"/>
          <p:nvPr/>
        </p:nvSpPr>
        <p:spPr>
          <a:xfrm>
            <a:off x="1122745" y="1811249"/>
            <a:ext cx="1343820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titolo </a:t>
            </a:r>
            <a:r>
              <a:rPr lang="it-IT" b="1" dirty="0">
                <a:latin typeface="+mj-lt"/>
              </a:rPr>
              <a:t>di studio </a:t>
            </a:r>
            <a:r>
              <a:rPr lang="it-IT" dirty="0">
                <a:latin typeface="+mj-lt"/>
              </a:rPr>
              <a:t>richiesto </a:t>
            </a:r>
            <a:r>
              <a:rPr lang="it-IT" dirty="0" smtClean="0">
                <a:latin typeface="+mj-lt"/>
              </a:rPr>
              <a:t>per l’accesso alla classe di concorso (DPR 19/2016 e DM 259/2017)</a:t>
            </a:r>
          </a:p>
          <a:p>
            <a:pPr algn="ctr"/>
            <a:r>
              <a:rPr lang="it-IT" b="1" dirty="0">
                <a:latin typeface="+mj-lt"/>
              </a:rPr>
              <a:t>	</a:t>
            </a:r>
            <a:r>
              <a:rPr lang="it-IT" b="1" dirty="0" smtClean="0">
                <a:latin typeface="+mj-lt"/>
              </a:rPr>
              <a:t>congiuntamente a</a:t>
            </a:r>
            <a:endParaRPr lang="it-IT" b="1" dirty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tre </a:t>
            </a:r>
            <a:r>
              <a:rPr lang="it-IT" b="1" dirty="0">
                <a:latin typeface="+mj-lt"/>
              </a:rPr>
              <a:t>annualità di </a:t>
            </a:r>
            <a:r>
              <a:rPr lang="it-IT" b="1" dirty="0" smtClean="0">
                <a:latin typeface="+mj-lt"/>
              </a:rPr>
              <a:t>servizio</a:t>
            </a:r>
            <a:r>
              <a:rPr lang="it-IT" dirty="0" smtClean="0">
                <a:latin typeface="+mj-lt"/>
              </a:rPr>
              <a:t> nelle scuole secondarie </a:t>
            </a:r>
            <a:r>
              <a:rPr lang="it-IT" b="1" dirty="0" smtClean="0">
                <a:latin typeface="+mj-lt"/>
              </a:rPr>
              <a:t>statali</a:t>
            </a:r>
            <a:r>
              <a:rPr lang="it-IT" dirty="0" smtClean="0">
                <a:latin typeface="+mj-lt"/>
              </a:rPr>
              <a:t> nel periodo 2008/09-2019/20</a:t>
            </a:r>
            <a:r>
              <a:rPr lang="it-IT" dirty="0">
                <a:latin typeface="+mj-lt"/>
              </a:rPr>
              <a:t>, anche non </a:t>
            </a:r>
            <a:r>
              <a:rPr lang="it-IT" dirty="0" smtClean="0">
                <a:latin typeface="+mj-lt"/>
              </a:rPr>
              <a:t>consecutive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almeno </a:t>
            </a:r>
            <a:r>
              <a:rPr lang="it-IT" b="1" dirty="0">
                <a:latin typeface="+mj-lt"/>
              </a:rPr>
              <a:t>un anno nella specifica classe di concorso </a:t>
            </a:r>
            <a:r>
              <a:rPr lang="it-IT" dirty="0">
                <a:latin typeface="+mj-lt"/>
              </a:rPr>
              <a:t>o tipologia di </a:t>
            </a:r>
            <a:r>
              <a:rPr lang="it-IT" dirty="0" smtClean="0">
                <a:latin typeface="+mj-lt"/>
              </a:rPr>
              <a:t>posto </a:t>
            </a:r>
            <a:endParaRPr lang="it-IT" dirty="0">
              <a:latin typeface="+mj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122745" y="5053396"/>
            <a:ext cx="1343820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b="1" dirty="0" smtClean="0">
                <a:latin typeface="+mj-lt"/>
              </a:rPr>
              <a:t>Il </a:t>
            </a:r>
            <a:r>
              <a:rPr lang="it-IT" b="1" dirty="0">
                <a:latin typeface="+mj-lt"/>
              </a:rPr>
              <a:t>servizio è considerato valido </a:t>
            </a:r>
            <a:r>
              <a:rPr lang="it-IT" dirty="0">
                <a:latin typeface="+mj-lt"/>
              </a:rPr>
              <a:t>se prestato </a:t>
            </a:r>
            <a:r>
              <a:rPr lang="it-IT" dirty="0" smtClean="0">
                <a:latin typeface="+mj-lt"/>
              </a:rPr>
              <a:t>anche </a:t>
            </a:r>
            <a:r>
              <a:rPr lang="it-IT" dirty="0">
                <a:latin typeface="+mj-lt"/>
              </a:rPr>
              <a:t>nei </a:t>
            </a:r>
            <a:r>
              <a:rPr lang="it-IT" b="1" dirty="0">
                <a:latin typeface="+mj-lt"/>
              </a:rPr>
              <a:t>progetti regionali </a:t>
            </a:r>
            <a:r>
              <a:rPr lang="it-IT" dirty="0">
                <a:latin typeface="+mj-lt"/>
              </a:rPr>
              <a:t>di cui al D.L.134/2009 (convertito nella L</a:t>
            </a:r>
            <a:r>
              <a:rPr lang="it-IT" dirty="0" smtClean="0">
                <a:latin typeface="+mj-lt"/>
              </a:rPr>
              <a:t>. 167/2009</a:t>
            </a:r>
            <a:r>
              <a:rPr lang="it-IT" dirty="0">
                <a:latin typeface="+mj-lt"/>
              </a:rPr>
              <a:t>) e di cui al D.L</a:t>
            </a:r>
            <a:r>
              <a:rPr lang="it-IT" dirty="0" smtClean="0">
                <a:latin typeface="+mj-lt"/>
              </a:rPr>
              <a:t>. 104/2013 </a:t>
            </a:r>
            <a:r>
              <a:rPr lang="it-IT" dirty="0">
                <a:latin typeface="+mj-lt"/>
              </a:rPr>
              <a:t>(convertito nella L</a:t>
            </a:r>
            <a:r>
              <a:rPr lang="it-IT" dirty="0" smtClean="0">
                <a:latin typeface="+mj-lt"/>
              </a:rPr>
              <a:t>. 128/2013).</a:t>
            </a:r>
            <a:endParaRPr lang="it-IT" dirty="0">
              <a:latin typeface="+mj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22745" y="6099474"/>
            <a:ext cx="1343820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dirty="0" smtClean="0">
                <a:latin typeface="+mj-lt"/>
              </a:rPr>
              <a:t>Il servizio è valutato ai sensi dell’art.11, comma 14, Legge 124/99 e, cioè, </a:t>
            </a:r>
            <a:r>
              <a:rPr lang="it-IT" b="1" dirty="0" smtClean="0">
                <a:latin typeface="+mj-lt"/>
              </a:rPr>
              <a:t>almeno 180 </a:t>
            </a:r>
            <a:r>
              <a:rPr lang="it-IT" dirty="0" smtClean="0">
                <a:latin typeface="+mj-lt"/>
              </a:rPr>
              <a:t>gg. ovvero </a:t>
            </a:r>
            <a:r>
              <a:rPr lang="it-IT" b="1" dirty="0" smtClean="0">
                <a:latin typeface="+mj-lt"/>
              </a:rPr>
              <a:t>servizio ininterrotto </a:t>
            </a:r>
            <a:r>
              <a:rPr lang="it-IT" dirty="0" smtClean="0">
                <a:latin typeface="+mj-lt"/>
              </a:rPr>
              <a:t>dal 1° febbraio al termine delle lezioni, </a:t>
            </a:r>
            <a:r>
              <a:rPr lang="it-IT" b="1" dirty="0" smtClean="0">
                <a:latin typeface="+mj-lt"/>
              </a:rPr>
              <a:t>compreso gli scrutini.</a:t>
            </a:r>
            <a:endParaRPr lang="it-IT" b="1" dirty="0">
              <a:latin typeface="+mj-lt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250870" y="325424"/>
            <a:ext cx="13111877" cy="132216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67500" lnSpcReduction="20000"/>
          </a:bodyPr>
          <a:lstStyle>
            <a:lvl1pPr algn="ctr" defTabSz="687583" rtl="0" eaLnBrk="1" latinLnBrk="0" hangingPunct="1">
              <a:spcBef>
                <a:spcPct val="0"/>
              </a:spcBef>
              <a:buNone/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Concorso Straordinario – Secondaria</a:t>
            </a:r>
          </a:p>
          <a:p>
            <a:r>
              <a:rPr lang="it-IT" sz="6700" b="1" dirty="0" smtClean="0"/>
              <a:t>Posto comune</a:t>
            </a:r>
            <a:endParaRPr lang="it-IT" sz="6700" dirty="0"/>
          </a:p>
        </p:txBody>
      </p:sp>
      <p:sp>
        <p:nvSpPr>
          <p:cNvPr id="7" name="Rettangolo 6"/>
          <p:cNvSpPr/>
          <p:nvPr/>
        </p:nvSpPr>
        <p:spPr>
          <a:xfrm>
            <a:off x="1122745" y="4463733"/>
            <a:ext cx="13438208" cy="5078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 smtClean="0">
                <a:latin typeface="+mj-lt"/>
              </a:rPr>
              <a:t>Partecipano anche i docenti di ruolo</a:t>
            </a:r>
            <a:endParaRPr lang="it-IT" dirty="0">
              <a:latin typeface="+mj-lt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122745" y="7186468"/>
            <a:ext cx="13438208" cy="5078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dirty="0" smtClean="0">
                <a:latin typeface="+mj-lt"/>
              </a:rPr>
              <a:t>Per i posti da ITP il titolo di studio è il diploma di accesso alla classe di concorso</a:t>
            </a:r>
            <a:endParaRPr lang="it-IT" dirty="0">
              <a:latin typeface="+mj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251223" y="3874070"/>
            <a:ext cx="11111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N.B.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17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6A641EF1-8AAD-4F0A-B2DD-B6BBF54BBAF8}"/>
              </a:ext>
            </a:extLst>
          </p:cNvPr>
          <p:cNvSpPr txBox="1"/>
          <p:nvPr/>
        </p:nvSpPr>
        <p:spPr>
          <a:xfrm>
            <a:off x="993765" y="2996842"/>
            <a:ext cx="1343820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+mj-lt"/>
                <a:ea typeface="Times New Roman" panose="02020603050405020304" pitchFamily="18" charset="0"/>
                <a:cs typeface="CIDFont+F8"/>
              </a:rPr>
              <a:t>Partecipazione con riserva:</a:t>
            </a:r>
          </a:p>
          <a:p>
            <a:pPr algn="just"/>
            <a:endParaRPr lang="it-IT" b="1" dirty="0">
              <a:latin typeface="+mj-lt"/>
              <a:ea typeface="Times New Roman" panose="02020603050405020304" pitchFamily="18" charset="0"/>
              <a:cs typeface="CIDFont+F8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  <a:ea typeface="Times New Roman" panose="02020603050405020304" pitchFamily="18" charset="0"/>
                <a:cs typeface="CIDFont+F8"/>
              </a:rPr>
              <a:t>I </a:t>
            </a:r>
            <a:r>
              <a:rPr lang="it-IT" dirty="0">
                <a:latin typeface="+mj-lt"/>
                <a:ea typeface="Times New Roman" panose="02020603050405020304" pitchFamily="18" charset="0"/>
                <a:cs typeface="CIDFont+F8"/>
              </a:rPr>
              <a:t>docenti </a:t>
            </a:r>
            <a:r>
              <a:rPr lang="it-IT" b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  <a:cs typeface="CIDFont+F8"/>
              </a:rPr>
              <a:t>che raggiungono le tre annualità di servizio nel 2019/20 </a:t>
            </a:r>
            <a:r>
              <a:rPr lang="it-IT" dirty="0">
                <a:latin typeface="+mj-lt"/>
                <a:ea typeface="Times New Roman" panose="02020603050405020304" pitchFamily="18" charset="0"/>
                <a:cs typeface="CIDFont+F8"/>
              </a:rPr>
              <a:t>partecipano con riserva alla procedura straordinaria</a:t>
            </a:r>
            <a:r>
              <a:rPr lang="it-IT" dirty="0" smtClean="0">
                <a:latin typeface="+mj-lt"/>
                <a:ea typeface="Times New Roman" panose="02020603050405020304" pitchFamily="18" charset="0"/>
                <a:cs typeface="CIDFont+F8"/>
              </a:rPr>
              <a:t>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dirty="0">
              <a:latin typeface="+mj-lt"/>
              <a:ea typeface="Times New Roman" panose="02020603050405020304" pitchFamily="18" charset="0"/>
              <a:cs typeface="CIDFont+F8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  <a:ea typeface="Times New Roman" panose="02020603050405020304" pitchFamily="18" charset="0"/>
                <a:cs typeface="CIDFont+F8"/>
              </a:rPr>
              <a:t>La </a:t>
            </a:r>
            <a:r>
              <a:rPr lang="it-IT" dirty="0">
                <a:latin typeface="+mj-lt"/>
                <a:ea typeface="Times New Roman" panose="02020603050405020304" pitchFamily="18" charset="0"/>
                <a:cs typeface="CIDFont+F8"/>
              </a:rPr>
              <a:t>riserva è sciolta positivamente qualora il servizio </a:t>
            </a:r>
            <a:r>
              <a:rPr lang="it-IT" dirty="0" err="1">
                <a:latin typeface="+mj-lt"/>
                <a:ea typeface="Times New Roman" panose="02020603050405020304" pitchFamily="18" charset="0"/>
                <a:cs typeface="CIDFont+F8"/>
              </a:rPr>
              <a:t>dell’a.s</a:t>
            </a:r>
            <a:r>
              <a:rPr lang="it-IT" dirty="0" err="1" smtClean="0">
                <a:latin typeface="+mj-lt"/>
                <a:ea typeface="Times New Roman" panose="02020603050405020304" pitchFamily="18" charset="0"/>
                <a:cs typeface="CIDFont+F8"/>
              </a:rPr>
              <a:t>.</a:t>
            </a:r>
            <a:r>
              <a:rPr lang="it-IT" dirty="0" smtClean="0">
                <a:latin typeface="+mj-lt"/>
                <a:ea typeface="Times New Roman" panose="02020603050405020304" pitchFamily="18" charset="0"/>
                <a:cs typeface="CIDFont+F8"/>
              </a:rPr>
              <a:t> 2019/20 </a:t>
            </a:r>
            <a:r>
              <a:rPr lang="it-IT" dirty="0">
                <a:latin typeface="+mj-lt"/>
                <a:ea typeface="Times New Roman" panose="02020603050405020304" pitchFamily="18" charset="0"/>
                <a:cs typeface="CIDFont+F8"/>
              </a:rPr>
              <a:t>risulti valutabile ai sensi dell’art</a:t>
            </a:r>
            <a:r>
              <a:rPr lang="it-IT" dirty="0" smtClean="0">
                <a:latin typeface="+mj-lt"/>
                <a:ea typeface="Times New Roman" panose="02020603050405020304" pitchFamily="18" charset="0"/>
                <a:cs typeface="CIDFont+F8"/>
              </a:rPr>
              <a:t>. 11</a:t>
            </a:r>
            <a:r>
              <a:rPr lang="it-IT" dirty="0">
                <a:latin typeface="+mj-lt"/>
                <a:ea typeface="Times New Roman" panose="02020603050405020304" pitchFamily="18" charset="0"/>
                <a:cs typeface="CIDFont+F8"/>
              </a:rPr>
              <a:t>, comma 14, L</a:t>
            </a:r>
            <a:r>
              <a:rPr lang="it-IT" dirty="0" smtClean="0">
                <a:latin typeface="+mj-lt"/>
                <a:ea typeface="Times New Roman" panose="02020603050405020304" pitchFamily="18" charset="0"/>
                <a:cs typeface="CIDFont+F8"/>
              </a:rPr>
              <a:t>. 124/1999</a:t>
            </a:r>
            <a:r>
              <a:rPr lang="it-IT" dirty="0">
                <a:latin typeface="+mj-lt"/>
                <a:ea typeface="Times New Roman" panose="02020603050405020304" pitchFamily="18" charset="0"/>
                <a:cs typeface="CIDFont+F8"/>
              </a:rPr>
              <a:t>.</a:t>
            </a:r>
          </a:p>
          <a:p>
            <a:pPr algn="just"/>
            <a:endParaRPr lang="it-IT" dirty="0">
              <a:latin typeface="CIDFont+F8"/>
              <a:ea typeface="Times New Roman" panose="02020603050405020304" pitchFamily="18" charset="0"/>
              <a:cs typeface="CIDFont+F8"/>
            </a:endParaRPr>
          </a:p>
          <a:p>
            <a:pPr algn="just"/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250870" y="610810"/>
            <a:ext cx="13111877" cy="176199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90000" lnSpcReduction="20000"/>
          </a:bodyPr>
          <a:lstStyle>
            <a:lvl1pPr algn="ctr" defTabSz="687583" rtl="0" eaLnBrk="1" latinLnBrk="0" hangingPunct="1">
              <a:spcBef>
                <a:spcPct val="0"/>
              </a:spcBef>
              <a:buNone/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Concorso Straordinario – Secondaria</a:t>
            </a:r>
          </a:p>
          <a:p>
            <a:r>
              <a:rPr lang="it-IT" sz="6700" b="1" dirty="0" smtClean="0"/>
              <a:t>Posto comune</a:t>
            </a:r>
            <a:endParaRPr lang="it-IT" sz="6700" dirty="0"/>
          </a:p>
        </p:txBody>
      </p:sp>
    </p:spTree>
    <p:extLst>
      <p:ext uri="{BB962C8B-B14F-4D97-AF65-F5344CB8AC3E}">
        <p14:creationId xmlns:p14="http://schemas.microsoft.com/office/powerpoint/2010/main" val="2758940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6A641EF1-8AAD-4F0A-B2DD-B6BBF54BBAF8}"/>
              </a:ext>
            </a:extLst>
          </p:cNvPr>
          <p:cNvSpPr txBox="1"/>
          <p:nvPr/>
        </p:nvSpPr>
        <p:spPr>
          <a:xfrm>
            <a:off x="1122745" y="3103910"/>
            <a:ext cx="134382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Oltre a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titolo </a:t>
            </a:r>
            <a:r>
              <a:rPr lang="it-IT" b="1" dirty="0">
                <a:latin typeface="+mj-lt"/>
              </a:rPr>
              <a:t>di studio </a:t>
            </a:r>
            <a:r>
              <a:rPr lang="it-IT" dirty="0">
                <a:latin typeface="+mj-lt"/>
              </a:rPr>
              <a:t>richiesto </a:t>
            </a:r>
            <a:r>
              <a:rPr lang="it-IT" dirty="0" smtClean="0">
                <a:latin typeface="+mj-lt"/>
              </a:rPr>
              <a:t>per l’accesso alla classe di concorso (DPR 19/2016 e DM 259/2017)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dirty="0" smtClean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tre </a:t>
            </a:r>
            <a:r>
              <a:rPr lang="it-IT" b="1" dirty="0">
                <a:latin typeface="+mj-lt"/>
              </a:rPr>
              <a:t>annualità di servizio</a:t>
            </a:r>
            <a:r>
              <a:rPr lang="it-IT" dirty="0">
                <a:latin typeface="+mj-lt"/>
              </a:rPr>
              <a:t> </a:t>
            </a:r>
            <a:r>
              <a:rPr lang="it-IT" dirty="0" smtClean="0">
                <a:latin typeface="+mj-lt"/>
              </a:rPr>
              <a:t>nelle scuole secondarie </a:t>
            </a:r>
            <a:r>
              <a:rPr lang="it-IT" b="1" dirty="0" smtClean="0">
                <a:latin typeface="+mj-lt"/>
              </a:rPr>
              <a:t>statali</a:t>
            </a:r>
            <a:r>
              <a:rPr lang="it-IT" dirty="0" smtClean="0">
                <a:latin typeface="+mj-lt"/>
              </a:rPr>
              <a:t> nel periodo 2008/09-2019/20</a:t>
            </a:r>
            <a:r>
              <a:rPr lang="it-IT" dirty="0">
                <a:latin typeface="+mj-lt"/>
              </a:rPr>
              <a:t>, anche non </a:t>
            </a:r>
            <a:r>
              <a:rPr lang="it-IT" dirty="0" smtClean="0">
                <a:latin typeface="+mj-lt"/>
              </a:rPr>
              <a:t>consecutive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b="1" dirty="0" smtClean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almeno </a:t>
            </a:r>
            <a:r>
              <a:rPr lang="it-IT" b="1" dirty="0">
                <a:latin typeface="+mj-lt"/>
              </a:rPr>
              <a:t>un anno nella </a:t>
            </a:r>
            <a:r>
              <a:rPr lang="it-IT" b="1" dirty="0" smtClean="0">
                <a:latin typeface="+mj-lt"/>
              </a:rPr>
              <a:t>specifica</a:t>
            </a:r>
            <a:r>
              <a:rPr lang="it-IT" dirty="0" smtClean="0">
                <a:latin typeface="+mj-lt"/>
              </a:rPr>
              <a:t> </a:t>
            </a:r>
            <a:r>
              <a:rPr lang="it-IT" b="1" dirty="0">
                <a:latin typeface="+mj-lt"/>
              </a:rPr>
              <a:t>tipologia di posto</a:t>
            </a:r>
          </a:p>
          <a:p>
            <a:pPr algn="just"/>
            <a:endParaRPr lang="it-IT" dirty="0">
              <a:latin typeface="CIDFont+F8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250870" y="610810"/>
            <a:ext cx="13111877" cy="151893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97500"/>
          </a:bodyPr>
          <a:lstStyle>
            <a:lvl1pPr algn="ctr" defTabSz="687583" rtl="0" eaLnBrk="1" latinLnBrk="0" hangingPunct="1">
              <a:spcBef>
                <a:spcPct val="0"/>
              </a:spcBef>
              <a:buNone/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4500" b="1" dirty="0" smtClean="0"/>
              <a:t>Concorso Straordinario – Secondaria</a:t>
            </a:r>
          </a:p>
          <a:p>
            <a:r>
              <a:rPr lang="it-IT" sz="4500" b="1" dirty="0" smtClean="0"/>
              <a:t>Posti di sostegno</a:t>
            </a:r>
            <a:endParaRPr lang="it-IT" sz="4500" dirty="0"/>
          </a:p>
        </p:txBody>
      </p:sp>
      <p:sp>
        <p:nvSpPr>
          <p:cNvPr id="9" name="Rettangolo 8"/>
          <p:cNvSpPr/>
          <p:nvPr/>
        </p:nvSpPr>
        <p:spPr>
          <a:xfrm>
            <a:off x="1122745" y="2438880"/>
            <a:ext cx="131118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rgbClr val="FF0000"/>
                </a:solidFill>
                <a:latin typeface="+mj-lt"/>
              </a:rPr>
              <a:t>Specializzazione per insegnamento ad alunni disabili</a:t>
            </a:r>
            <a:endParaRPr lang="it-IT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0993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6A641EF1-8AAD-4F0A-B2DD-B6BBF54BBAF8}"/>
              </a:ext>
            </a:extLst>
          </p:cNvPr>
          <p:cNvSpPr txBox="1"/>
          <p:nvPr/>
        </p:nvSpPr>
        <p:spPr>
          <a:xfrm>
            <a:off x="993765" y="2661176"/>
            <a:ext cx="1343820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CIDFont+F8"/>
                <a:ea typeface="Times New Roman" panose="02020603050405020304" pitchFamily="18" charset="0"/>
                <a:cs typeface="CIDFont+F8"/>
              </a:rPr>
              <a:t>Partecipazione con riserva:</a:t>
            </a:r>
          </a:p>
          <a:p>
            <a:pPr algn="just"/>
            <a:endParaRPr lang="it-IT" b="1" dirty="0">
              <a:latin typeface="CIDFont+F8"/>
              <a:ea typeface="Times New Roman" panose="02020603050405020304" pitchFamily="18" charset="0"/>
              <a:cs typeface="CIDFont+F8"/>
            </a:endParaRPr>
          </a:p>
          <a:p>
            <a:pPr algn="just"/>
            <a:endParaRPr lang="it-IT" dirty="0">
              <a:latin typeface="CIDFont+F8"/>
              <a:ea typeface="Times New Roman" panose="02020603050405020304" pitchFamily="18" charset="0"/>
              <a:cs typeface="CIDFont+F8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CIDFont+F8"/>
                <a:ea typeface="Times New Roman" panose="02020603050405020304" pitchFamily="18" charset="0"/>
                <a:cs typeface="CIDFont+F8"/>
              </a:rPr>
              <a:t>I </a:t>
            </a:r>
            <a:r>
              <a:rPr lang="it-IT" dirty="0">
                <a:latin typeface="CIDFont+F8"/>
                <a:ea typeface="Times New Roman" panose="02020603050405020304" pitchFamily="18" charset="0"/>
                <a:cs typeface="CIDFont+F8"/>
              </a:rPr>
              <a:t>docenti iscritti ai </a:t>
            </a:r>
            <a:r>
              <a:rPr lang="it-IT" b="1" dirty="0">
                <a:solidFill>
                  <a:srgbClr val="00B050"/>
                </a:solidFill>
                <a:latin typeface="CIDFont+F8"/>
                <a:ea typeface="Times New Roman" panose="02020603050405020304" pitchFamily="18" charset="0"/>
                <a:cs typeface="CIDFont+F8"/>
              </a:rPr>
              <a:t>percorsi di specializzazione su sostegno </a:t>
            </a:r>
            <a:r>
              <a:rPr lang="it-IT" dirty="0">
                <a:latin typeface="CIDFont+F8"/>
                <a:ea typeface="Times New Roman" panose="02020603050405020304" pitchFamily="18" charset="0"/>
                <a:cs typeface="CIDFont+F8"/>
              </a:rPr>
              <a:t>avviati </a:t>
            </a:r>
            <a:r>
              <a:rPr lang="it-IT" b="1" dirty="0">
                <a:latin typeface="CIDFont+F8"/>
                <a:ea typeface="Times New Roman" panose="02020603050405020304" pitchFamily="18" charset="0"/>
                <a:cs typeface="CIDFont+F8"/>
              </a:rPr>
              <a:t>entro la data di entrata in vigore della legge di conversione</a:t>
            </a:r>
            <a:r>
              <a:rPr lang="it-IT" dirty="0">
                <a:latin typeface="CIDFont+F8"/>
                <a:ea typeface="Times New Roman" panose="02020603050405020304" pitchFamily="18" charset="0"/>
                <a:cs typeface="CIDFont+F8"/>
              </a:rPr>
              <a:t> possono partecipare alla procedura straordinaria con riserva, per i posti di insegnamento agli alunni disabili</a:t>
            </a:r>
            <a:r>
              <a:rPr lang="it-IT" dirty="0" smtClean="0">
                <a:latin typeface="CIDFont+F8"/>
                <a:ea typeface="Times New Roman" panose="02020603050405020304" pitchFamily="18" charset="0"/>
                <a:cs typeface="CIDFont+F8"/>
              </a:rPr>
              <a:t>.</a:t>
            </a:r>
          </a:p>
          <a:p>
            <a:pPr algn="just"/>
            <a:endParaRPr lang="it-IT" dirty="0">
              <a:latin typeface="CIDFont+F8"/>
              <a:ea typeface="Times New Roman" panose="02020603050405020304" pitchFamily="18" charset="0"/>
              <a:cs typeface="CIDFont+F8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>
                <a:latin typeface="CIDFont+F8"/>
                <a:ea typeface="Times New Roman" panose="02020603050405020304" pitchFamily="18" charset="0"/>
                <a:cs typeface="CIDFont+F8"/>
              </a:rPr>
              <a:t>La riserva deve essere sciolta con il conseguimento del titolo entro il 15/07/2020.</a:t>
            </a:r>
          </a:p>
          <a:p>
            <a:pPr algn="just"/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250870" y="610810"/>
            <a:ext cx="13111877" cy="15536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90000" lnSpcReduction="20000"/>
          </a:bodyPr>
          <a:lstStyle>
            <a:lvl1pPr algn="ctr" defTabSz="687583" rtl="0" eaLnBrk="1" latinLnBrk="0" hangingPunct="1">
              <a:spcBef>
                <a:spcPct val="0"/>
              </a:spcBef>
              <a:buNone/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Concorso Straordinario – Secondaria</a:t>
            </a:r>
          </a:p>
          <a:p>
            <a:r>
              <a:rPr lang="it-IT" sz="5000" b="1" dirty="0" smtClean="0"/>
              <a:t>Posto sostegno</a:t>
            </a:r>
            <a:endParaRPr lang="it-IT" sz="5000" dirty="0"/>
          </a:p>
        </p:txBody>
      </p:sp>
    </p:spTree>
    <p:extLst>
      <p:ext uri="{BB962C8B-B14F-4D97-AF65-F5344CB8AC3E}">
        <p14:creationId xmlns:p14="http://schemas.microsoft.com/office/powerpoint/2010/main" val="1725082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959" y="1491344"/>
            <a:ext cx="13111877" cy="5225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Procedura per la</a:t>
            </a:r>
            <a:br>
              <a:rPr lang="it-IT" b="1" dirty="0" smtClean="0"/>
            </a:br>
            <a:r>
              <a:rPr lang="it-IT" b="1" dirty="0" smtClean="0"/>
              <a:t>abilitazione nella scuola secondaria</a:t>
            </a:r>
            <a:r>
              <a:rPr lang="it-IT" b="1" dirty="0"/>
              <a:t/>
            </a:r>
            <a:br>
              <a:rPr lang="it-IT" b="1" dirty="0"/>
            </a:b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95250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079995" y="2932716"/>
            <a:ext cx="1398221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Concorso ordinario scuola dell’infanzia (posto comune e sostegno)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Concorso ordinario scuola primaria (posto comune e sostegno)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Concorso ordinario scuola secondaria di I e II grado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Procedura straordinaria per l’assunzione per la scuola secondaria di I e II grado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Procedura ai soli fini abilitanti per la scuola secondaria di I e II grado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TFA sostegno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Graduatorie di istituto di III fascia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67968" y="707136"/>
            <a:ext cx="13606272" cy="144655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/>
              <a:t>MODALITA’ DI ACCESSO ALLE PROCEDURE CONCORSUALI, TFA E GRADUATORIE DI ISTITUTO III FASCIA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val="544262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50869" y="2280213"/>
            <a:ext cx="13111877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Docenti interessati:</a:t>
            </a:r>
          </a:p>
          <a:p>
            <a:endParaRPr lang="it-IT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/>
              <a:t>Docenti partecipanti alla procedura straordinaria non rientranti nei 24.000 ma con </a:t>
            </a:r>
            <a:r>
              <a:rPr lang="it-IT" dirty="0" smtClean="0"/>
              <a:t>7/10 alla prova scritta</a:t>
            </a:r>
            <a:endParaRPr lang="it-IT" dirty="0"/>
          </a:p>
          <a:p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Docenti con tre anni di servizio statale o nelle paritarie o nei CFP (anche servizi misti)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Docenti di ruolo (di ogni ordine e grado)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Docenti </a:t>
            </a:r>
            <a:r>
              <a:rPr lang="it-IT" dirty="0"/>
              <a:t>vincitori </a:t>
            </a:r>
            <a:r>
              <a:rPr lang="it-IT" dirty="0" smtClean="0"/>
              <a:t>della </a:t>
            </a:r>
            <a:r>
              <a:rPr lang="it-IT" dirty="0"/>
              <a:t>procedura straordinaria </a:t>
            </a:r>
            <a:r>
              <a:rPr lang="it-IT" dirty="0" smtClean="0"/>
              <a:t>in attesa di essere </a:t>
            </a:r>
            <a:r>
              <a:rPr lang="it-IT" dirty="0"/>
              <a:t>immessi in ruolo</a:t>
            </a:r>
          </a:p>
          <a:p>
            <a:endParaRPr lang="it-IT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1250870" y="610811"/>
            <a:ext cx="13111877" cy="10260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90000" lnSpcReduction="10000"/>
          </a:bodyPr>
          <a:lstStyle>
            <a:lvl1pPr algn="ctr" defTabSz="687583" rtl="0" eaLnBrk="1" latinLnBrk="0" hangingPunct="1">
              <a:spcBef>
                <a:spcPct val="0"/>
              </a:spcBef>
              <a:buNone/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Procedura ai soli fini abilitanti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325703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405114" y="1932972"/>
            <a:ext cx="14257015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atin typeface="+mj-lt"/>
              </a:rPr>
              <a:t>REQUISITI</a:t>
            </a:r>
            <a:r>
              <a:rPr lang="it-IT" sz="2800" dirty="0" smtClean="0">
                <a:latin typeface="+mj-lt"/>
              </a:rPr>
              <a:t> per i </a:t>
            </a:r>
            <a:r>
              <a:rPr lang="it-IT" sz="2800" b="1" dirty="0" smtClean="0">
                <a:solidFill>
                  <a:srgbClr val="FF0000"/>
                </a:solidFill>
                <a:latin typeface="+mj-lt"/>
              </a:rPr>
              <a:t>docenti con servizio statale, o paritario o CFP</a:t>
            </a:r>
            <a:r>
              <a:rPr lang="it-IT" sz="2800" dirty="0" smtClean="0">
                <a:latin typeface="+mj-lt"/>
              </a:rPr>
              <a:t>:</a:t>
            </a:r>
          </a:p>
          <a:p>
            <a:pPr algn="ctr"/>
            <a:endParaRPr lang="it-IT" sz="2800" dirty="0" smtClean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 smtClean="0">
                <a:latin typeface="+mj-lt"/>
              </a:rPr>
              <a:t>almeno </a:t>
            </a:r>
            <a:r>
              <a:rPr lang="it-IT" sz="2800" dirty="0">
                <a:latin typeface="+mj-lt"/>
              </a:rPr>
              <a:t>3 anni di servizio </a:t>
            </a:r>
            <a:r>
              <a:rPr lang="it-IT" sz="2800" dirty="0" smtClean="0">
                <a:latin typeface="+mj-lt"/>
              </a:rPr>
              <a:t>nel periodo 2008/09 </a:t>
            </a:r>
            <a:r>
              <a:rPr lang="it-IT" sz="2800" dirty="0">
                <a:latin typeface="+mj-lt"/>
              </a:rPr>
              <a:t>– 2019/20</a:t>
            </a:r>
            <a:r>
              <a:rPr lang="it-IT" sz="2800" dirty="0">
                <a:latin typeface="+mj-lt"/>
                <a:ea typeface="Times New Roman" panose="02020603050405020304" pitchFamily="18" charset="0"/>
                <a:cs typeface="CIDFont+F8"/>
              </a:rPr>
              <a:t>, </a:t>
            </a:r>
            <a:r>
              <a:rPr lang="it-IT" sz="2800" b="1" dirty="0">
                <a:latin typeface="+mj-lt"/>
                <a:ea typeface="Times New Roman" panose="02020603050405020304" pitchFamily="18" charset="0"/>
                <a:cs typeface="CIDFont+F8"/>
              </a:rPr>
              <a:t>anche </a:t>
            </a:r>
            <a:r>
              <a:rPr lang="it-IT" sz="2800" b="1" dirty="0" smtClean="0">
                <a:latin typeface="+mj-lt"/>
                <a:ea typeface="Times New Roman" panose="02020603050405020304" pitchFamily="18" charset="0"/>
                <a:cs typeface="CIDFont+F8"/>
              </a:rPr>
              <a:t>cumulativi</a:t>
            </a:r>
            <a:r>
              <a:rPr lang="it-IT" sz="2800" dirty="0" smtClean="0">
                <a:latin typeface="+mj-lt"/>
                <a:ea typeface="Times New Roman" panose="02020603050405020304" pitchFamily="18" charset="0"/>
                <a:cs typeface="CIDFont+F8"/>
              </a:rPr>
              <a:t>, </a:t>
            </a:r>
            <a:r>
              <a:rPr lang="it-IT" sz="2800" dirty="0">
                <a:latin typeface="+mj-lt"/>
                <a:ea typeface="Times New Roman" panose="02020603050405020304" pitchFamily="18" charset="0"/>
                <a:cs typeface="CIDFont+F8"/>
              </a:rPr>
              <a:t>nelle scuole </a:t>
            </a:r>
            <a:r>
              <a:rPr lang="it-IT" sz="2800" dirty="0" smtClean="0">
                <a:latin typeface="+mj-lt"/>
                <a:ea typeface="Times New Roman" panose="02020603050405020304" pitchFamily="18" charset="0"/>
                <a:cs typeface="CIDFont+F8"/>
              </a:rPr>
              <a:t>statali, paritarie e nei CFP (se riconducibile a classi di concorso). </a:t>
            </a:r>
            <a:r>
              <a:rPr lang="it-IT" sz="2800" dirty="0" smtClean="0">
                <a:latin typeface="+mj-lt"/>
              </a:rPr>
              <a:t>Il servizio si valuta ai sensi dell’art.11, comma 14, Legge 124/1999 (</a:t>
            </a:r>
            <a:r>
              <a:rPr lang="it-IT" sz="2800" b="1" dirty="0" smtClean="0">
                <a:latin typeface="+mj-lt"/>
              </a:rPr>
              <a:t>almeno 180 </a:t>
            </a:r>
            <a:r>
              <a:rPr lang="it-IT" sz="2800" dirty="0" smtClean="0">
                <a:latin typeface="+mj-lt"/>
              </a:rPr>
              <a:t>gg. ovvero servizio ininterrotto dal 1° febbraio al termine delle lezioni, compreso gli scrutini finali) </a:t>
            </a:r>
            <a:endParaRPr lang="it-IT" sz="2800" dirty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 smtClean="0">
              <a:latin typeface="+mj-lt"/>
              <a:ea typeface="Times New Roman" panose="02020603050405020304" pitchFamily="18" charset="0"/>
              <a:cs typeface="CIDFont+F8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un anno di servizio nel periodo </a:t>
            </a:r>
            <a:r>
              <a:rPr lang="it-IT" dirty="0">
                <a:latin typeface="+mj-lt"/>
              </a:rPr>
              <a:t>2008/09 – 2019/20, </a:t>
            </a:r>
            <a:r>
              <a:rPr lang="it-IT" b="1" dirty="0" smtClean="0">
                <a:latin typeface="+mj-lt"/>
              </a:rPr>
              <a:t>nella </a:t>
            </a:r>
            <a:r>
              <a:rPr lang="it-IT" b="1" dirty="0">
                <a:latin typeface="+mj-lt"/>
              </a:rPr>
              <a:t>specifica classe di concorso o tipologia di </a:t>
            </a:r>
            <a:r>
              <a:rPr lang="it-IT" b="1" dirty="0" smtClean="0">
                <a:latin typeface="+mj-lt"/>
              </a:rPr>
              <a:t>posto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b="1" dirty="0"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titolo </a:t>
            </a:r>
            <a:r>
              <a:rPr lang="it-IT" b="1" dirty="0">
                <a:latin typeface="+mj-lt"/>
              </a:rPr>
              <a:t>di studio </a:t>
            </a:r>
            <a:r>
              <a:rPr lang="it-IT" dirty="0" smtClean="0">
                <a:latin typeface="+mj-lt"/>
              </a:rPr>
              <a:t>richiesto per l’accesso alla classe di concorso </a:t>
            </a:r>
            <a:r>
              <a:rPr lang="it-IT" dirty="0">
                <a:latin typeface="+mj-lt"/>
              </a:rPr>
              <a:t>(ai sensi del DPR 19/2016 e </a:t>
            </a:r>
            <a:r>
              <a:rPr lang="it-IT" dirty="0" smtClean="0">
                <a:latin typeface="+mj-lt"/>
              </a:rPr>
              <a:t>DM 259/2017)</a:t>
            </a:r>
            <a:endParaRPr lang="it-IT" dirty="0">
              <a:latin typeface="+mj-lt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250868" y="576088"/>
            <a:ext cx="13111877" cy="10260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90000" lnSpcReduction="10000"/>
          </a:bodyPr>
          <a:lstStyle>
            <a:lvl1pPr algn="ctr" defTabSz="687583" rtl="0" eaLnBrk="1" latinLnBrk="0" hangingPunct="1">
              <a:spcBef>
                <a:spcPct val="0"/>
              </a:spcBef>
              <a:buNone/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Procedura ai soli fini abilitanti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523261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1287" y="2039365"/>
            <a:ext cx="13883164" cy="828014"/>
          </a:xfrm>
        </p:spPr>
        <p:txBody>
          <a:bodyPr>
            <a:noAutofit/>
          </a:bodyPr>
          <a:lstStyle/>
          <a:p>
            <a:r>
              <a:rPr lang="it-IT" sz="2800" dirty="0"/>
              <a:t>REQUISITI </a:t>
            </a:r>
            <a:r>
              <a:rPr lang="it-IT" sz="2800" dirty="0" smtClean="0"/>
              <a:t> per </a:t>
            </a:r>
            <a:r>
              <a:rPr lang="it-IT" sz="2800" dirty="0"/>
              <a:t>i </a:t>
            </a:r>
            <a:r>
              <a:rPr lang="it-IT" sz="2800" b="1" dirty="0">
                <a:solidFill>
                  <a:srgbClr val="FF0000"/>
                </a:solidFill>
              </a:rPr>
              <a:t>docenti di ruolo della scuola statale</a:t>
            </a:r>
          </a:p>
        </p:txBody>
      </p:sp>
      <p:sp>
        <p:nvSpPr>
          <p:cNvPr id="7" name="Rettangolo 6"/>
          <p:cNvSpPr/>
          <p:nvPr/>
        </p:nvSpPr>
        <p:spPr>
          <a:xfrm>
            <a:off x="771287" y="3179489"/>
            <a:ext cx="13883164" cy="285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800" dirty="0" smtClean="0">
                <a:latin typeface="CIDFont+F5"/>
                <a:ea typeface="Times New Roman" panose="02020603050405020304" pitchFamily="18" charset="0"/>
                <a:cs typeface="CIDFont+F5"/>
              </a:rPr>
              <a:t>3 </a:t>
            </a:r>
            <a:r>
              <a:rPr lang="it-IT" sz="2800" dirty="0">
                <a:latin typeface="CIDFont+F5"/>
                <a:ea typeface="Times New Roman" panose="02020603050405020304" pitchFamily="18" charset="0"/>
                <a:cs typeface="CIDFont+F5"/>
              </a:rPr>
              <a:t>annualità di servizio nel periodo 2008/09 – 2019/20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it-IT" sz="2800" dirty="0">
              <a:latin typeface="CIDFont+F8"/>
              <a:ea typeface="Times New Roman" panose="02020603050405020304" pitchFamily="18" charset="0"/>
              <a:cs typeface="CIDFont+F8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800" dirty="0" smtClean="0">
                <a:latin typeface="CIDFont+F8"/>
                <a:ea typeface="Times New Roman" panose="02020603050405020304" pitchFamily="18" charset="0"/>
                <a:cs typeface="CIDFont+F8"/>
              </a:rPr>
              <a:t>possesso </a:t>
            </a:r>
            <a:r>
              <a:rPr lang="it-IT" sz="2800" dirty="0">
                <a:latin typeface="CIDFont+F8"/>
                <a:ea typeface="Times New Roman" panose="02020603050405020304" pitchFamily="18" charset="0"/>
                <a:cs typeface="CIDFont+F8"/>
              </a:rPr>
              <a:t>del titolo di </a:t>
            </a:r>
            <a:r>
              <a:rPr lang="it-IT" sz="2800" dirty="0" smtClean="0">
                <a:latin typeface="CIDFont+F8"/>
                <a:ea typeface="Times New Roman" panose="02020603050405020304" pitchFamily="18" charset="0"/>
                <a:cs typeface="CIDFont+F8"/>
              </a:rPr>
              <a:t>studio richiesto per l’accesso alla classe di concorso</a:t>
            </a:r>
            <a:endParaRPr lang="it-IT" sz="2800" dirty="0">
              <a:latin typeface="CIDFont+F8"/>
              <a:ea typeface="Times New Roman" panose="02020603050405020304" pitchFamily="18" charset="0"/>
              <a:cs typeface="CIDFont+F8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it-IT" sz="2800" dirty="0">
              <a:effectLst/>
              <a:latin typeface="CIDFont+F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2800" dirty="0">
                <a:latin typeface="CIDFont+F8"/>
                <a:ea typeface="Calibri" panose="020F0502020204030204" pitchFamily="34" charset="0"/>
                <a:cs typeface="Times New Roman" panose="02020603050405020304" pitchFamily="18" charset="0"/>
              </a:rPr>
              <a:t>N.B.: </a:t>
            </a:r>
            <a:r>
              <a:rPr lang="it-IT" sz="2800" b="1" dirty="0">
                <a:latin typeface="CIDFont+F8"/>
                <a:ea typeface="Calibri" panose="020F0502020204030204" pitchFamily="34" charset="0"/>
                <a:cs typeface="Times New Roman" panose="02020603050405020304" pitchFamily="18" charset="0"/>
              </a:rPr>
              <a:t>Per i docenti di ruolo non viene richiesto il servizio specifico nella classe di </a:t>
            </a:r>
            <a:r>
              <a:rPr lang="it-IT" sz="2800" b="1" dirty="0" smtClean="0">
                <a:latin typeface="CIDFont+F8"/>
                <a:ea typeface="Calibri" panose="020F0502020204030204" pitchFamily="34" charset="0"/>
                <a:cs typeface="Times New Roman" panose="02020603050405020304" pitchFamily="18" charset="0"/>
              </a:rPr>
              <a:t>concorso</a:t>
            </a:r>
            <a:endParaRPr lang="it-IT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250870" y="610811"/>
            <a:ext cx="13111877" cy="10260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90000" lnSpcReduction="10000"/>
          </a:bodyPr>
          <a:lstStyle>
            <a:lvl1pPr algn="ctr" defTabSz="687583" rtl="0" eaLnBrk="1" latinLnBrk="0" hangingPunct="1">
              <a:spcBef>
                <a:spcPct val="0"/>
              </a:spcBef>
              <a:buNone/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Procedura ai soli fini abilitanti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121251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3207" y="3150035"/>
            <a:ext cx="13883164" cy="172676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it-IT" sz="2800" dirty="0" smtClean="0">
                <a:latin typeface="+mj-lt"/>
              </a:rPr>
              <a:t>I docenti </a:t>
            </a:r>
            <a:r>
              <a:rPr lang="it-IT" sz="2800" b="1" dirty="0" smtClean="0">
                <a:solidFill>
                  <a:srgbClr val="FF0000"/>
                </a:solidFill>
                <a:latin typeface="+mj-lt"/>
              </a:rPr>
              <a:t>vincitori della procedura straordinaria che voglio ottenere l’abilitazione prima della assunzione a tempo indeterminato </a:t>
            </a:r>
            <a:r>
              <a:rPr lang="it-IT" sz="2800" dirty="0" smtClean="0">
                <a:latin typeface="+mj-lt"/>
              </a:rPr>
              <a:t>possono partecipare anche alla procedura ai soli fini abilitanti</a:t>
            </a:r>
            <a:endParaRPr lang="it-IT" sz="2800" dirty="0">
              <a:latin typeface="+mj-lt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it-IT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250870" y="610811"/>
            <a:ext cx="13111877" cy="10260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90000" lnSpcReduction="10000"/>
          </a:bodyPr>
          <a:lstStyle>
            <a:lvl1pPr algn="ctr" defTabSz="687583" rtl="0" eaLnBrk="1" latinLnBrk="0" hangingPunct="1">
              <a:spcBef>
                <a:spcPct val="0"/>
              </a:spcBef>
              <a:buNone/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Procedura ai soli fini abilitanti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039788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Conseguimento dell’abilitazione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1287" y="2016179"/>
            <a:ext cx="13883164" cy="40685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it-IT" sz="3600" dirty="0" smtClean="0">
                <a:latin typeface="+mj-lt"/>
                <a:ea typeface="Times New Roman" panose="02020603050405020304" pitchFamily="18" charset="0"/>
                <a:cs typeface="CIDFont+F8"/>
              </a:rPr>
              <a:t>Ulteriori condizioni (</a:t>
            </a:r>
            <a:r>
              <a:rPr lang="it-IT" sz="3600" b="1" dirty="0" smtClean="0">
                <a:latin typeface="+mj-lt"/>
                <a:ea typeface="Times New Roman" panose="02020603050405020304" pitchFamily="18" charset="0"/>
                <a:cs typeface="CIDFont+F8"/>
              </a:rPr>
              <a:t>per gli idonei non vincitori, per i docenti con servizio statale, paritario, CFP o misto, per i docenti già di ruolo</a:t>
            </a:r>
            <a:r>
              <a:rPr lang="it-IT" sz="3600" dirty="0" smtClean="0">
                <a:latin typeface="+mj-lt"/>
                <a:ea typeface="Times New Roman" panose="02020603050405020304" pitchFamily="18" charset="0"/>
                <a:cs typeface="CIDFont+F8"/>
              </a:rPr>
              <a:t>):</a:t>
            </a:r>
            <a:endParaRPr lang="it-IT" sz="3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it-IT" sz="3600" dirty="0">
                <a:latin typeface="+mj-lt"/>
                <a:ea typeface="Times New Roman" panose="02020603050405020304" pitchFamily="18" charset="0"/>
                <a:cs typeface="CIDFont+F8"/>
              </a:rPr>
              <a:t>C</a:t>
            </a:r>
            <a:r>
              <a:rPr lang="it-IT" sz="3600" dirty="0" smtClean="0">
                <a:latin typeface="+mj-lt"/>
                <a:ea typeface="Times New Roman" panose="02020603050405020304" pitchFamily="18" charset="0"/>
                <a:cs typeface="CIDFont+F8"/>
              </a:rPr>
              <a:t>ontratto </a:t>
            </a:r>
            <a:r>
              <a:rPr lang="it-IT" sz="3600" dirty="0">
                <a:latin typeface="+mj-lt"/>
                <a:ea typeface="Times New Roman" panose="02020603050405020304" pitchFamily="18" charset="0"/>
                <a:cs typeface="CIDFont+F8"/>
              </a:rPr>
              <a:t>a tempo </a:t>
            </a:r>
            <a:r>
              <a:rPr lang="it-IT" sz="3600" b="1" dirty="0">
                <a:latin typeface="+mj-lt"/>
                <a:ea typeface="Times New Roman" panose="02020603050405020304" pitchFamily="18" charset="0"/>
                <a:cs typeface="CIDFont+F8"/>
              </a:rPr>
              <a:t>indeterminato</a:t>
            </a:r>
            <a:r>
              <a:rPr lang="it-IT" sz="3600" dirty="0">
                <a:latin typeface="+mj-lt"/>
                <a:ea typeface="Times New Roman" panose="02020603050405020304" pitchFamily="18" charset="0"/>
                <a:cs typeface="CIDFont+F8"/>
              </a:rPr>
              <a:t> ovvero a tempo </a:t>
            </a:r>
            <a:r>
              <a:rPr lang="it-IT" sz="3600" b="1" dirty="0">
                <a:latin typeface="+mj-lt"/>
                <a:ea typeface="Times New Roman" panose="02020603050405020304" pitchFamily="18" charset="0"/>
                <a:cs typeface="CIDFont+F8"/>
              </a:rPr>
              <a:t>determinato</a:t>
            </a:r>
            <a:r>
              <a:rPr lang="it-IT" sz="3600" dirty="0">
                <a:latin typeface="+mj-lt"/>
                <a:ea typeface="Times New Roman" panose="02020603050405020304" pitchFamily="18" charset="0"/>
                <a:cs typeface="CIDFont+F8"/>
              </a:rPr>
              <a:t> (31/08 o 30/06) presso una istituzione scolastica o educativo del </a:t>
            </a:r>
            <a:r>
              <a:rPr lang="it-IT" sz="3600" b="1" dirty="0">
                <a:latin typeface="+mj-lt"/>
                <a:ea typeface="Times New Roman" panose="02020603050405020304" pitchFamily="18" charset="0"/>
                <a:cs typeface="CIDFont+F8"/>
              </a:rPr>
              <a:t>sistema nazionale di istruzione;</a:t>
            </a:r>
          </a:p>
          <a:p>
            <a:pPr algn="just">
              <a:lnSpc>
                <a:spcPct val="107000"/>
              </a:lnSpc>
            </a:pPr>
            <a:r>
              <a:rPr lang="it-IT" sz="3600" b="1" dirty="0">
                <a:ea typeface="Times New Roman" panose="02020603050405020304" pitchFamily="18" charset="0"/>
                <a:cs typeface="CIDFont+F8"/>
              </a:rPr>
              <a:t>24 CFU, </a:t>
            </a:r>
            <a:r>
              <a:rPr lang="it-IT" sz="3600" dirty="0">
                <a:ea typeface="Times New Roman" panose="02020603050405020304" pitchFamily="18" charset="0"/>
                <a:cs typeface="CIDFont+F8"/>
              </a:rPr>
              <a:t>ove non posseduti, con oneri a proprio carico</a:t>
            </a:r>
            <a:r>
              <a:rPr lang="it-IT" sz="3600" dirty="0" smtClean="0">
                <a:latin typeface="+mj-lt"/>
                <a:ea typeface="Times New Roman" panose="02020603050405020304" pitchFamily="18" charset="0"/>
                <a:cs typeface="CIDFont+F8"/>
              </a:rPr>
              <a:t>;</a:t>
            </a:r>
            <a:endParaRPr lang="it-IT" sz="3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sz="3600" dirty="0" smtClean="0">
                <a:latin typeface="+mj-lt"/>
                <a:ea typeface="Times New Roman" panose="02020603050405020304" pitchFamily="18" charset="0"/>
                <a:cs typeface="CIDFont+F8"/>
              </a:rPr>
              <a:t>superamento della</a:t>
            </a:r>
            <a:r>
              <a:rPr lang="it-IT" sz="3600" b="1" dirty="0" smtClean="0">
                <a:latin typeface="+mj-lt"/>
                <a:ea typeface="Times New Roman" panose="02020603050405020304" pitchFamily="18" charset="0"/>
                <a:cs typeface="CIDFont+F8"/>
              </a:rPr>
              <a:t> </a:t>
            </a:r>
            <a:r>
              <a:rPr lang="it-IT" sz="3600" b="1" dirty="0">
                <a:latin typeface="+mj-lt"/>
                <a:ea typeface="Times New Roman" panose="02020603050405020304" pitchFamily="18" charset="0"/>
                <a:cs typeface="CIDFont+F8"/>
              </a:rPr>
              <a:t>prova orale finale</a:t>
            </a:r>
            <a:endParaRPr lang="it-IT" sz="3600" b="1" dirty="0">
              <a:latin typeface="+mj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71287" y="6602569"/>
            <a:ext cx="13883164" cy="5301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2800" dirty="0">
                <a:latin typeface="CIDFont+F8"/>
                <a:ea typeface="Calibri" panose="020F0502020204030204" pitchFamily="34" charset="0"/>
                <a:cs typeface="CIDFont+F8"/>
              </a:rPr>
              <a:t>L’abilitazione non dà diritto all’assunzione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833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Conseguimento dell’abilitazione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1287" y="2016179"/>
            <a:ext cx="13883164" cy="406853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it-IT" sz="3600" dirty="0" smtClean="0">
                <a:latin typeface="+mj-lt"/>
                <a:ea typeface="Times New Roman" panose="02020603050405020304" pitchFamily="18" charset="0"/>
                <a:cs typeface="CIDFont+F8"/>
              </a:rPr>
              <a:t>Ulteriori condizioni (</a:t>
            </a:r>
            <a:r>
              <a:rPr lang="it-IT" sz="3600" b="1" dirty="0" smtClean="0">
                <a:latin typeface="+mj-lt"/>
                <a:ea typeface="Times New Roman" panose="02020603050405020304" pitchFamily="18" charset="0"/>
                <a:cs typeface="CIDFont+F8"/>
              </a:rPr>
              <a:t>per i vincitori procedura che intendono abilitarsi prima dell’assunzione a tempo indeterminato</a:t>
            </a:r>
            <a:r>
              <a:rPr lang="it-IT" sz="3600" dirty="0" smtClean="0">
                <a:latin typeface="+mj-lt"/>
                <a:ea typeface="Times New Roman" panose="02020603050405020304" pitchFamily="18" charset="0"/>
                <a:cs typeface="CIDFont+F8"/>
              </a:rPr>
              <a:t>):</a:t>
            </a:r>
            <a:endParaRPr lang="it-IT" sz="3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it-IT" sz="3600" b="1" dirty="0" smtClean="0">
                <a:latin typeface="+mj-lt"/>
                <a:ea typeface="Times New Roman" panose="02020603050405020304" pitchFamily="18" charset="0"/>
                <a:cs typeface="CIDFont+F8"/>
              </a:rPr>
              <a:t>24 CFU, </a:t>
            </a:r>
            <a:r>
              <a:rPr lang="it-IT" sz="3600" dirty="0">
                <a:latin typeface="+mj-lt"/>
                <a:ea typeface="Times New Roman" panose="02020603050405020304" pitchFamily="18" charset="0"/>
                <a:cs typeface="CIDFont+F8"/>
              </a:rPr>
              <a:t>ove non </a:t>
            </a:r>
            <a:r>
              <a:rPr lang="it-IT" sz="3600" dirty="0" smtClean="0">
                <a:latin typeface="+mj-lt"/>
                <a:ea typeface="Times New Roman" panose="02020603050405020304" pitchFamily="18" charset="0"/>
                <a:cs typeface="CIDFont+F8"/>
              </a:rPr>
              <a:t>posseduti, </a:t>
            </a:r>
            <a:r>
              <a:rPr lang="it-IT" sz="3600" dirty="0">
                <a:latin typeface="+mj-lt"/>
                <a:ea typeface="Times New Roman" panose="02020603050405020304" pitchFamily="18" charset="0"/>
                <a:cs typeface="CIDFont+F8"/>
              </a:rPr>
              <a:t>con oneri a proprio carico;</a:t>
            </a:r>
            <a:endParaRPr lang="it-IT" sz="3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sz="3600" dirty="0" smtClean="0">
                <a:latin typeface="+mj-lt"/>
                <a:ea typeface="Times New Roman" panose="02020603050405020304" pitchFamily="18" charset="0"/>
                <a:cs typeface="CIDFont+F8"/>
              </a:rPr>
              <a:t>superamento della</a:t>
            </a:r>
            <a:r>
              <a:rPr lang="it-IT" sz="3600" b="1" dirty="0" smtClean="0">
                <a:latin typeface="+mj-lt"/>
                <a:ea typeface="Times New Roman" panose="02020603050405020304" pitchFamily="18" charset="0"/>
                <a:cs typeface="CIDFont+F8"/>
              </a:rPr>
              <a:t> </a:t>
            </a:r>
            <a:r>
              <a:rPr lang="it-IT" sz="3600" b="1" dirty="0">
                <a:latin typeface="+mj-lt"/>
                <a:ea typeface="Times New Roman" panose="02020603050405020304" pitchFamily="18" charset="0"/>
                <a:cs typeface="CIDFont+F8"/>
              </a:rPr>
              <a:t>prova orale finale</a:t>
            </a:r>
            <a:endParaRPr lang="it-IT" sz="3600" b="1" dirty="0">
              <a:latin typeface="+mj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71287" y="6602569"/>
            <a:ext cx="13883164" cy="5301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2800" dirty="0">
                <a:latin typeface="CIDFont+F8"/>
                <a:ea typeface="Calibri" panose="020F0502020204030204" pitchFamily="34" charset="0"/>
                <a:cs typeface="CIDFont+F8"/>
              </a:rPr>
              <a:t>L’abilitazione non dà diritto all’assunzione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560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959" y="1491344"/>
            <a:ext cx="13111877" cy="5225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TFA sostegno</a:t>
            </a:r>
            <a:r>
              <a:rPr lang="it-IT" b="1" dirty="0"/>
              <a:t/>
            </a:r>
            <a:br>
              <a:rPr lang="it-IT" b="1" dirty="0"/>
            </a:b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2443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TFA sul sostegno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71287" y="2121408"/>
            <a:ext cx="13883164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Requisiti per la scuola dell’infanzia e primaria</a:t>
            </a:r>
          </a:p>
          <a:p>
            <a:pPr algn="ctr"/>
            <a:r>
              <a:rPr lang="it-IT" b="1" dirty="0" smtClean="0"/>
              <a:t>art.3, comma 1, lettera a) del D.M.92/2019</a:t>
            </a:r>
          </a:p>
          <a:p>
            <a:endParaRPr lang="it-IT" dirty="0" smtClean="0"/>
          </a:p>
          <a:p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/>
              <a:t>Laurea in scienze della formazione </a:t>
            </a:r>
            <a:r>
              <a:rPr lang="it-IT" dirty="0" smtClean="0"/>
              <a:t>(o titolo analogo)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/>
              <a:t>Diploma magistrale </a:t>
            </a:r>
            <a:r>
              <a:rPr lang="it-IT" dirty="0" smtClean="0"/>
              <a:t>(conseguito entro l’a.s.2001/2002)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/>
              <a:t>Diploma</a:t>
            </a:r>
            <a:r>
              <a:rPr lang="it-IT" dirty="0" smtClean="0"/>
              <a:t> sperimentale ad </a:t>
            </a:r>
            <a:r>
              <a:rPr lang="it-IT" b="1" dirty="0" smtClean="0"/>
              <a:t>indirizzo psicopedagogico</a:t>
            </a:r>
            <a:r>
              <a:rPr lang="it-IT" dirty="0" smtClean="0"/>
              <a:t>, con valore di abilitazione (conseguito entro l’a.s.2001/2002)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/>
              <a:t>Diploma</a:t>
            </a:r>
            <a:r>
              <a:rPr lang="it-IT" dirty="0" smtClean="0"/>
              <a:t> sperimentale ad </a:t>
            </a:r>
            <a:r>
              <a:rPr lang="it-IT" b="1" dirty="0" smtClean="0"/>
              <a:t>indirizzo linguistico </a:t>
            </a:r>
            <a:r>
              <a:rPr lang="it-IT" dirty="0" smtClean="0"/>
              <a:t>(conseguito entro l’a.s.2001/2002)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99120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TFA sul sostegno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71287" y="2121408"/>
            <a:ext cx="138831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Requisiti per la scuola secondaria</a:t>
            </a:r>
          </a:p>
          <a:p>
            <a:pPr algn="ctr"/>
            <a:r>
              <a:rPr lang="it-IT" b="1" dirty="0" smtClean="0"/>
              <a:t>(art.3, comma 1, lettera a) del D.M.92/2019)</a:t>
            </a:r>
          </a:p>
          <a:p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/>
              <a:t>Abilitazione</a:t>
            </a:r>
            <a:r>
              <a:rPr lang="it-IT" dirty="0" smtClean="0"/>
              <a:t> su una specifica classe di concorso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	</a:t>
            </a:r>
            <a:r>
              <a:rPr lang="it-IT" dirty="0" smtClean="0"/>
              <a:t>ovvero</a:t>
            </a:r>
          </a:p>
          <a:p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it-IT" b="1" dirty="0" smtClean="0">
                <a:solidFill>
                  <a:srgbClr val="FF0000"/>
                </a:solidFill>
              </a:rPr>
              <a:t>per </a:t>
            </a:r>
            <a:r>
              <a:rPr lang="it-IT" b="1" dirty="0">
                <a:solidFill>
                  <a:srgbClr val="FF0000"/>
                </a:solidFill>
              </a:rPr>
              <a:t>i docenti laureati</a:t>
            </a: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/>
              <a:t>Laurea magistrale </a:t>
            </a:r>
            <a:r>
              <a:rPr lang="it-IT" dirty="0" smtClean="0"/>
              <a:t>o a ciclo unico, diploma II livello AFAM, titolo equipollente o equiparato</a:t>
            </a:r>
          </a:p>
          <a:p>
            <a:r>
              <a:rPr lang="it-IT" dirty="0"/>
              <a:t> </a:t>
            </a:r>
            <a:r>
              <a:rPr lang="it-IT" dirty="0" smtClean="0"/>
              <a:t>    + </a:t>
            </a:r>
            <a:r>
              <a:rPr lang="it-IT" b="1" dirty="0" smtClean="0"/>
              <a:t>24 CFU </a:t>
            </a:r>
            <a:r>
              <a:rPr lang="it-IT" dirty="0" smtClean="0"/>
              <a:t>nei settori </a:t>
            </a:r>
            <a:r>
              <a:rPr lang="it-IT" dirty="0" err="1" smtClean="0"/>
              <a:t>antropo</a:t>
            </a:r>
            <a:r>
              <a:rPr lang="it-IT" dirty="0" smtClean="0"/>
              <a:t>-socio-psicopedagogico e nelle metodologie didattiche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	per </a:t>
            </a:r>
            <a:r>
              <a:rPr lang="it-IT" b="1" dirty="0">
                <a:solidFill>
                  <a:srgbClr val="FF0000"/>
                </a:solidFill>
              </a:rPr>
              <a:t>i docenti </a:t>
            </a:r>
            <a:r>
              <a:rPr lang="it-IT" b="1" dirty="0" smtClean="0">
                <a:solidFill>
                  <a:srgbClr val="FF0000"/>
                </a:solidFill>
              </a:rPr>
              <a:t>diplomati (ITP)</a:t>
            </a: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/>
              <a:t>Diploma </a:t>
            </a:r>
            <a:r>
              <a:rPr lang="it-IT" dirty="0" smtClean="0"/>
              <a:t>di cui al DPR 19/2016 (fino al 2024/2025)</a:t>
            </a:r>
          </a:p>
          <a:p>
            <a:r>
              <a:rPr lang="it-IT" dirty="0" smtClean="0"/>
              <a:t>     + </a:t>
            </a:r>
            <a:r>
              <a:rPr lang="it-IT" b="1" dirty="0" smtClean="0"/>
              <a:t>24 CFU </a:t>
            </a:r>
            <a:r>
              <a:rPr lang="it-IT" dirty="0" smtClean="0"/>
              <a:t>nei settori </a:t>
            </a:r>
            <a:r>
              <a:rPr lang="it-IT" dirty="0" err="1" smtClean="0"/>
              <a:t>antropo</a:t>
            </a:r>
            <a:r>
              <a:rPr lang="it-IT" dirty="0" smtClean="0"/>
              <a:t>-socio-psicopedagogico e nelle metodologie didattiche </a:t>
            </a:r>
          </a:p>
          <a:p>
            <a:pPr algn="ctr"/>
            <a:r>
              <a:rPr lang="it-IT" b="1" dirty="0" smtClean="0"/>
              <a:t>(per gli ITP il bando non ha più previsto la partecipazione in forza del diploma, richiamato dalla fase transitoria ex art.22, comma 2 del D.Lgs.59/2017)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78675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959" y="1491344"/>
            <a:ext cx="13111877" cy="5225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Graduatorie di istituto</a:t>
            </a:r>
            <a:r>
              <a:rPr lang="it-IT" b="1" dirty="0"/>
              <a:t/>
            </a:r>
            <a:br>
              <a:rPr lang="it-IT" b="1" dirty="0"/>
            </a:b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45099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959" y="1491344"/>
            <a:ext cx="13111877" cy="5225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Concorso Ordinario</a:t>
            </a:r>
            <a:br>
              <a:rPr lang="it-IT" b="1" dirty="0" smtClean="0"/>
            </a:br>
            <a:r>
              <a:rPr lang="it-IT" b="1" dirty="0" smtClean="0"/>
              <a:t>Scuola dell’Infanzia</a:t>
            </a:r>
            <a:br>
              <a:rPr lang="it-IT" b="1" dirty="0" smtClean="0"/>
            </a:br>
            <a:r>
              <a:rPr lang="it-IT" b="1" dirty="0" smtClean="0"/>
              <a:t>Posto comune/sostegno</a:t>
            </a:r>
            <a:r>
              <a:rPr lang="it-IT" b="1" dirty="0"/>
              <a:t/>
            </a:r>
            <a:br>
              <a:rPr lang="it-IT" b="1" dirty="0"/>
            </a:b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82322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1287" y="346031"/>
            <a:ext cx="13883164" cy="105379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 smtClean="0"/>
              <a:t>Graduatorie di Istituto III fascia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700" b="1" dirty="0" smtClean="0">
                <a:solidFill>
                  <a:srgbClr val="FF0000"/>
                </a:solidFill>
              </a:rPr>
              <a:t>Docenti già presenti nelle attuali graduatorie di istituto III fascia</a:t>
            </a:r>
          </a:p>
          <a:p>
            <a:pPr marL="0" indent="0">
              <a:buNone/>
            </a:pPr>
            <a:endParaRPr lang="it-IT" sz="2700" dirty="0" smtClean="0"/>
          </a:p>
          <a:p>
            <a:r>
              <a:rPr lang="it-IT" sz="2700" b="1" dirty="0" smtClean="0">
                <a:solidFill>
                  <a:srgbClr val="FF0000"/>
                </a:solidFill>
              </a:rPr>
              <a:t>Docenti laureati</a:t>
            </a:r>
            <a:r>
              <a:rPr lang="it-IT" sz="2700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it-IT" sz="2700" dirty="0" smtClean="0"/>
              <a:t>		Titolo di studio richiesto per l’accesso alla classe di concorso </a:t>
            </a:r>
          </a:p>
          <a:p>
            <a:pPr marL="0" indent="0">
              <a:buNone/>
            </a:pPr>
            <a:r>
              <a:rPr lang="it-IT" sz="2700" dirty="0" smtClean="0"/>
              <a:t>		+ 24 </a:t>
            </a:r>
            <a:r>
              <a:rPr lang="it-IT" sz="2700" dirty="0"/>
              <a:t>CFU nelle discipline </a:t>
            </a:r>
            <a:r>
              <a:rPr lang="it-IT" sz="2700" dirty="0" err="1"/>
              <a:t>antropo-psico</a:t>
            </a:r>
            <a:r>
              <a:rPr lang="it-IT" sz="2700" dirty="0"/>
              <a:t>- pedagogiche e nelle metodologie e tecnologie </a:t>
            </a:r>
            <a:r>
              <a:rPr lang="it-IT" sz="2700" dirty="0" smtClean="0"/>
              <a:t>		didattiche</a:t>
            </a:r>
          </a:p>
          <a:p>
            <a:pPr marL="0" indent="0">
              <a:buNone/>
            </a:pPr>
            <a:endParaRPr lang="it-IT" sz="2700" dirty="0" smtClean="0"/>
          </a:p>
          <a:p>
            <a:r>
              <a:rPr lang="it-IT" sz="2700" b="1" dirty="0">
                <a:solidFill>
                  <a:srgbClr val="FF0000"/>
                </a:solidFill>
              </a:rPr>
              <a:t>Docenti </a:t>
            </a:r>
            <a:r>
              <a:rPr lang="it-IT" sz="2700" b="1" dirty="0" smtClean="0">
                <a:solidFill>
                  <a:srgbClr val="FF0000"/>
                </a:solidFill>
              </a:rPr>
              <a:t>diplomati</a:t>
            </a:r>
            <a:r>
              <a:rPr lang="it-IT" sz="2700" dirty="0"/>
              <a:t>:</a:t>
            </a:r>
          </a:p>
          <a:p>
            <a:pPr marL="0" indent="0">
              <a:buNone/>
            </a:pPr>
            <a:r>
              <a:rPr lang="it-IT" sz="2700" dirty="0" smtClean="0"/>
              <a:t>		Titolo </a:t>
            </a:r>
            <a:r>
              <a:rPr lang="it-IT" sz="2700" dirty="0"/>
              <a:t>di studio richiesto per l’accesso alla classe di concorso </a:t>
            </a:r>
            <a:r>
              <a:rPr lang="it-IT" sz="2700" dirty="0" smtClean="0"/>
              <a:t>(diploma)</a:t>
            </a:r>
            <a:endParaRPr lang="it-IT" sz="2700" dirty="0"/>
          </a:p>
          <a:p>
            <a:pPr marL="0" indent="0">
              <a:buNone/>
            </a:pPr>
            <a:r>
              <a:rPr lang="it-IT" sz="2700" dirty="0" smtClean="0"/>
              <a:t>		+ </a:t>
            </a:r>
            <a:r>
              <a:rPr lang="it-IT" sz="2700" dirty="0"/>
              <a:t>24 CFU nelle discipline </a:t>
            </a:r>
            <a:r>
              <a:rPr lang="it-IT" sz="2700" dirty="0" err="1"/>
              <a:t>antropo-psico</a:t>
            </a:r>
            <a:r>
              <a:rPr lang="it-IT" sz="2700" dirty="0"/>
              <a:t>- pedagogiche e nelle metodologie e tecnologie </a:t>
            </a:r>
            <a:r>
              <a:rPr lang="it-IT" sz="2700" dirty="0" smtClean="0"/>
              <a:t>		didattiche</a:t>
            </a:r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334312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0870" y="610810"/>
            <a:ext cx="13111877" cy="1695481"/>
          </a:xfrm>
          <a:solidFill>
            <a:srgbClr val="4BACC6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 smtClean="0"/>
              <a:t>Concorso Ordinario – Infanzia</a:t>
            </a:r>
            <a:br>
              <a:rPr lang="it-IT" b="1" dirty="0" smtClean="0"/>
            </a:br>
            <a:r>
              <a:rPr lang="it-IT" b="1" dirty="0" smtClean="0"/>
              <a:t>Posto comune</a:t>
            </a:r>
            <a:endParaRPr lang="it-IT" sz="3600" dirty="0"/>
          </a:p>
        </p:txBody>
      </p:sp>
      <p:sp>
        <p:nvSpPr>
          <p:cNvPr id="3" name="Rettangolo 2"/>
          <p:cNvSpPr/>
          <p:nvPr/>
        </p:nvSpPr>
        <p:spPr>
          <a:xfrm>
            <a:off x="869244" y="3694178"/>
            <a:ext cx="1382888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Laurea in Scienze della formazione </a:t>
            </a:r>
            <a:r>
              <a:rPr lang="it-IT" dirty="0" smtClean="0">
                <a:latin typeface="+mj-lt"/>
              </a:rPr>
              <a:t>indirizzo infanzia o a ciclo unico</a:t>
            </a:r>
          </a:p>
        </p:txBody>
      </p:sp>
      <p:sp>
        <p:nvSpPr>
          <p:cNvPr id="4" name="Rettangolo 3"/>
          <p:cNvSpPr/>
          <p:nvPr/>
        </p:nvSpPr>
        <p:spPr>
          <a:xfrm>
            <a:off x="869244" y="4163539"/>
            <a:ext cx="74393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Diploma Magistrale </a:t>
            </a:r>
            <a:endParaRPr lang="it-IT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Diploma </a:t>
            </a:r>
            <a:r>
              <a:rPr lang="it-IT" dirty="0">
                <a:latin typeface="+mj-lt"/>
              </a:rPr>
              <a:t>di Liceo </a:t>
            </a:r>
            <a:r>
              <a:rPr lang="it-IT" b="1" dirty="0">
                <a:latin typeface="+mj-lt"/>
              </a:rPr>
              <a:t>Socio-Psico-Pedagogico</a:t>
            </a:r>
            <a:r>
              <a:rPr lang="it-IT" dirty="0">
                <a:latin typeface="+mj-lt"/>
              </a:rPr>
              <a:t> </a:t>
            </a:r>
            <a:endParaRPr lang="it-IT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Diploma Magistrale </a:t>
            </a:r>
            <a:r>
              <a:rPr lang="it-IT" b="1" dirty="0" smtClean="0">
                <a:latin typeface="+mj-lt"/>
              </a:rPr>
              <a:t>sperimentale </a:t>
            </a:r>
            <a:r>
              <a:rPr lang="it-IT" b="1" dirty="0">
                <a:latin typeface="+mj-lt"/>
              </a:rPr>
              <a:t>a indirizzo </a:t>
            </a:r>
            <a:r>
              <a:rPr lang="it-IT" b="1" dirty="0" smtClean="0">
                <a:latin typeface="+mj-lt"/>
              </a:rPr>
              <a:t>linguistico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Diploma di scuola Magistrale </a:t>
            </a:r>
            <a:r>
              <a:rPr lang="it-IT" dirty="0" smtClean="0">
                <a:latin typeface="+mj-lt"/>
              </a:rPr>
              <a:t>(3 anni)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>
              <a:solidFill>
                <a:srgbClr val="333333"/>
              </a:solidFill>
              <a:latin typeface="Titillium Web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904922" y="4657206"/>
            <a:ext cx="5457825" cy="923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+mj-lt"/>
              </a:rPr>
              <a:t>Il titolo deve essere conseguito </a:t>
            </a:r>
            <a:r>
              <a:rPr lang="it-IT" dirty="0">
                <a:solidFill>
                  <a:schemeClr val="tx1"/>
                </a:solidFill>
                <a:latin typeface="+mj-lt"/>
              </a:rPr>
              <a:t>entro l'anno scolastico </a:t>
            </a:r>
            <a:r>
              <a:rPr lang="it-IT" dirty="0" smtClean="0">
                <a:solidFill>
                  <a:schemeClr val="tx1"/>
                </a:solidFill>
                <a:latin typeface="+mj-lt"/>
              </a:rPr>
              <a:t>2001/2002 </a:t>
            </a:r>
          </a:p>
        </p:txBody>
      </p:sp>
      <p:sp>
        <p:nvSpPr>
          <p:cNvPr id="7" name="Parentesi graffa chiusa 6"/>
          <p:cNvSpPr/>
          <p:nvPr/>
        </p:nvSpPr>
        <p:spPr>
          <a:xfrm>
            <a:off x="8195733" y="4441864"/>
            <a:ext cx="395111" cy="1769513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329531" y="2445050"/>
            <a:ext cx="1305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U</a:t>
            </a:r>
            <a:r>
              <a:rPr lang="it-IT" b="1" dirty="0" smtClean="0"/>
              <a:t>no tra i seguenti titoli: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75939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0870" y="610810"/>
            <a:ext cx="13111877" cy="1695481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 smtClean="0"/>
              <a:t>Concorso Ordinario – Infanzia</a:t>
            </a:r>
            <a:br>
              <a:rPr lang="it-IT" b="1" dirty="0" smtClean="0"/>
            </a:br>
            <a:r>
              <a:rPr lang="it-IT" b="1" dirty="0" smtClean="0"/>
              <a:t>Posto sostegno</a:t>
            </a:r>
            <a:endParaRPr lang="it-IT" sz="3600" dirty="0"/>
          </a:p>
        </p:txBody>
      </p:sp>
      <p:sp>
        <p:nvSpPr>
          <p:cNvPr id="3" name="Rettangolo 2"/>
          <p:cNvSpPr/>
          <p:nvPr/>
        </p:nvSpPr>
        <p:spPr>
          <a:xfrm>
            <a:off x="869244" y="3694178"/>
            <a:ext cx="1382888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Laurea in Scienze della formazione </a:t>
            </a:r>
            <a:r>
              <a:rPr lang="it-IT" dirty="0" smtClean="0">
                <a:latin typeface="+mj-lt"/>
              </a:rPr>
              <a:t>indirizzo infanzia o a ciclo unico</a:t>
            </a:r>
          </a:p>
        </p:txBody>
      </p:sp>
      <p:sp>
        <p:nvSpPr>
          <p:cNvPr id="4" name="Rettangolo 3"/>
          <p:cNvSpPr/>
          <p:nvPr/>
        </p:nvSpPr>
        <p:spPr>
          <a:xfrm>
            <a:off x="869244" y="4163539"/>
            <a:ext cx="74393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Diploma Magistrale </a:t>
            </a:r>
            <a:endParaRPr lang="it-IT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Diploma </a:t>
            </a:r>
            <a:r>
              <a:rPr lang="it-IT" dirty="0">
                <a:latin typeface="+mj-lt"/>
              </a:rPr>
              <a:t>di Liceo </a:t>
            </a:r>
            <a:r>
              <a:rPr lang="it-IT" b="1" dirty="0">
                <a:latin typeface="+mj-lt"/>
              </a:rPr>
              <a:t>Socio-Psico-Pedagogico</a:t>
            </a:r>
            <a:r>
              <a:rPr lang="it-IT" dirty="0">
                <a:latin typeface="+mj-lt"/>
              </a:rPr>
              <a:t> </a:t>
            </a:r>
            <a:endParaRPr lang="it-IT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Diploma Magistrale </a:t>
            </a:r>
            <a:r>
              <a:rPr lang="it-IT" b="1" dirty="0" smtClean="0">
                <a:latin typeface="+mj-lt"/>
              </a:rPr>
              <a:t>sperimentale </a:t>
            </a:r>
            <a:r>
              <a:rPr lang="it-IT" b="1" dirty="0">
                <a:latin typeface="+mj-lt"/>
              </a:rPr>
              <a:t>a indirizzo </a:t>
            </a:r>
            <a:r>
              <a:rPr lang="it-IT" b="1" dirty="0" smtClean="0">
                <a:latin typeface="+mj-lt"/>
              </a:rPr>
              <a:t>linguistico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+mj-lt"/>
              </a:rPr>
              <a:t>Diploma di scuola Magistrale </a:t>
            </a:r>
            <a:r>
              <a:rPr lang="it-IT" dirty="0" smtClean="0">
                <a:latin typeface="+mj-lt"/>
              </a:rPr>
              <a:t>(3 anni)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>
              <a:solidFill>
                <a:srgbClr val="333333"/>
              </a:solidFill>
              <a:latin typeface="Titillium Web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904922" y="4657206"/>
            <a:ext cx="5457825" cy="923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+mj-lt"/>
              </a:rPr>
              <a:t>Il titolo deve essere conseguito </a:t>
            </a:r>
            <a:r>
              <a:rPr lang="it-IT" dirty="0">
                <a:solidFill>
                  <a:schemeClr val="tx1"/>
                </a:solidFill>
                <a:latin typeface="+mj-lt"/>
              </a:rPr>
              <a:t>entro l'anno scolastico </a:t>
            </a:r>
            <a:r>
              <a:rPr lang="it-IT" dirty="0" smtClean="0">
                <a:solidFill>
                  <a:schemeClr val="tx1"/>
                </a:solidFill>
                <a:latin typeface="+mj-lt"/>
              </a:rPr>
              <a:t>2001/2002 </a:t>
            </a:r>
          </a:p>
        </p:txBody>
      </p:sp>
      <p:sp>
        <p:nvSpPr>
          <p:cNvPr id="7" name="Parentesi graffa chiusa 6"/>
          <p:cNvSpPr/>
          <p:nvPr/>
        </p:nvSpPr>
        <p:spPr>
          <a:xfrm>
            <a:off x="8195733" y="4441864"/>
            <a:ext cx="395111" cy="1769513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329531" y="3142709"/>
            <a:ext cx="1305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o</a:t>
            </a:r>
            <a:r>
              <a:rPr lang="it-IT" b="1" dirty="0" smtClean="0"/>
              <a:t>ltre ad uno tra i seguenti titoli:</a:t>
            </a:r>
            <a:endParaRPr lang="it-IT" b="1" dirty="0"/>
          </a:p>
        </p:txBody>
      </p:sp>
      <p:sp>
        <p:nvSpPr>
          <p:cNvPr id="9" name="Rettangolo 8"/>
          <p:cNvSpPr/>
          <p:nvPr/>
        </p:nvSpPr>
        <p:spPr>
          <a:xfrm>
            <a:off x="869244" y="2507572"/>
            <a:ext cx="131118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rgbClr val="FF0000"/>
                </a:solidFill>
                <a:latin typeface="+mj-lt"/>
              </a:rPr>
              <a:t>Specializzazione per insegnamento ad alunni disabili</a:t>
            </a:r>
            <a:endParaRPr lang="it-IT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042526" y="6766256"/>
            <a:ext cx="13111876" cy="70788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+mj-lt"/>
              </a:rPr>
              <a:t>N.B.: partecipano </a:t>
            </a:r>
            <a:r>
              <a:rPr lang="it-IT" sz="2000" b="1" dirty="0" smtClean="0">
                <a:solidFill>
                  <a:srgbClr val="FF0000"/>
                </a:solidFill>
                <a:latin typeface="+mj-lt"/>
              </a:rPr>
              <a:t>con riserva </a:t>
            </a:r>
            <a:r>
              <a:rPr lang="it-IT" sz="2000" b="1" dirty="0" smtClean="0">
                <a:latin typeface="+mj-lt"/>
              </a:rPr>
              <a:t>i docenti iscritti ai percorsi di specializzazione all’insegnamento di sostegno avviati entro la data di entrata in vigore della Legge di conversione (IV ciclo TFA)</a:t>
            </a:r>
            <a:endParaRPr lang="it-IT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478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959" y="1491344"/>
            <a:ext cx="13111877" cy="5225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Concorso Ordinario</a:t>
            </a:r>
            <a:br>
              <a:rPr lang="it-IT" b="1" dirty="0" smtClean="0"/>
            </a:br>
            <a:r>
              <a:rPr lang="it-IT" b="1" dirty="0" smtClean="0"/>
              <a:t>Scuola Primaria</a:t>
            </a:r>
            <a:br>
              <a:rPr lang="it-IT" b="1" dirty="0" smtClean="0"/>
            </a:br>
            <a:r>
              <a:rPr lang="it-IT" b="1" dirty="0" smtClean="0"/>
              <a:t>Posto comune/sostegno</a:t>
            </a:r>
            <a:r>
              <a:rPr lang="it-IT" b="1" dirty="0"/>
              <a:t/>
            </a:r>
            <a:br>
              <a:rPr lang="it-IT" b="1" dirty="0"/>
            </a:b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33305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0870" y="610810"/>
            <a:ext cx="13111877" cy="172727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90000"/>
          </a:bodyPr>
          <a:lstStyle/>
          <a:p>
            <a:r>
              <a:rPr lang="it-IT" b="1" dirty="0"/>
              <a:t>Concorso Ordinario </a:t>
            </a:r>
            <a:r>
              <a:rPr lang="it-IT" b="1" dirty="0" smtClean="0"/>
              <a:t>– Primaria</a:t>
            </a:r>
            <a:br>
              <a:rPr lang="it-IT" b="1" dirty="0" smtClean="0"/>
            </a:br>
            <a:r>
              <a:rPr lang="it-IT" b="1" dirty="0" smtClean="0"/>
              <a:t>Posto comune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953910" y="3496547"/>
            <a:ext cx="1382888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Laurea in Scienze della formazione </a:t>
            </a:r>
            <a:r>
              <a:rPr lang="it-IT" dirty="0" smtClean="0">
                <a:latin typeface="+mj-lt"/>
              </a:rPr>
              <a:t>indirizzo scuola primaria o laurea a ciclo unico</a:t>
            </a:r>
          </a:p>
        </p:txBody>
      </p:sp>
      <p:sp>
        <p:nvSpPr>
          <p:cNvPr id="4" name="Rettangolo 3"/>
          <p:cNvSpPr/>
          <p:nvPr/>
        </p:nvSpPr>
        <p:spPr>
          <a:xfrm>
            <a:off x="953910" y="3925708"/>
            <a:ext cx="74393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Diploma </a:t>
            </a:r>
            <a:r>
              <a:rPr lang="it-IT" b="1" dirty="0">
                <a:latin typeface="+mj-lt"/>
              </a:rPr>
              <a:t>Magistrale </a:t>
            </a:r>
            <a:endParaRPr lang="it-IT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Diploma </a:t>
            </a:r>
            <a:r>
              <a:rPr lang="it-IT" dirty="0">
                <a:latin typeface="+mj-lt"/>
              </a:rPr>
              <a:t>di </a:t>
            </a:r>
            <a:r>
              <a:rPr lang="it-IT" b="1" dirty="0">
                <a:latin typeface="+mj-lt"/>
              </a:rPr>
              <a:t>Liceo Socio-Psico-Pedagogico </a:t>
            </a:r>
            <a:endParaRPr lang="it-IT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Diploma </a:t>
            </a:r>
            <a:r>
              <a:rPr lang="it-IT" b="1" dirty="0" smtClean="0">
                <a:latin typeface="+mj-lt"/>
              </a:rPr>
              <a:t>Magistrale sperimentale </a:t>
            </a:r>
            <a:r>
              <a:rPr lang="it-IT" b="1" dirty="0">
                <a:latin typeface="+mj-lt"/>
              </a:rPr>
              <a:t>a indirizzo linguistico </a:t>
            </a:r>
          </a:p>
        </p:txBody>
      </p:sp>
      <p:sp>
        <p:nvSpPr>
          <p:cNvPr id="5" name="Parentesi graffa chiusa 4"/>
          <p:cNvSpPr/>
          <p:nvPr/>
        </p:nvSpPr>
        <p:spPr>
          <a:xfrm>
            <a:off x="8195733" y="4083048"/>
            <a:ext cx="395111" cy="1439647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8904922" y="4114855"/>
            <a:ext cx="5457825" cy="923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tx1"/>
                </a:solidFill>
                <a:latin typeface="+mj-lt"/>
              </a:rPr>
              <a:t>Il titolo deve essere conseguito entro l'anno scolastico 2001/2002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329531" y="2445050"/>
            <a:ext cx="1305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U</a:t>
            </a:r>
            <a:r>
              <a:rPr lang="it-IT" b="1" dirty="0" smtClean="0"/>
              <a:t>no tra i seguenti titoli: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82301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0870" y="610810"/>
            <a:ext cx="13111877" cy="172727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137517" tIns="68758" rIns="137517" bIns="68758" rtlCol="0" anchor="ctr">
            <a:normAutofit fontScale="90000"/>
          </a:bodyPr>
          <a:lstStyle/>
          <a:p>
            <a:r>
              <a:rPr lang="it-IT" b="1" dirty="0"/>
              <a:t>Concorso Ordinario </a:t>
            </a:r>
            <a:r>
              <a:rPr lang="it-IT" b="1" dirty="0" smtClean="0"/>
              <a:t>– Primaria</a:t>
            </a:r>
            <a:br>
              <a:rPr lang="it-IT" b="1" dirty="0" smtClean="0"/>
            </a:br>
            <a:r>
              <a:rPr lang="it-IT" b="1" dirty="0" smtClean="0"/>
              <a:t>Posto sostegno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953910" y="3496547"/>
            <a:ext cx="1382888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Laurea in Scienze della formazione </a:t>
            </a:r>
            <a:r>
              <a:rPr lang="it-IT" dirty="0" smtClean="0">
                <a:latin typeface="+mj-lt"/>
              </a:rPr>
              <a:t>indirizzo scuola primaria o laurea a ciclo unico</a:t>
            </a:r>
          </a:p>
        </p:txBody>
      </p:sp>
      <p:sp>
        <p:nvSpPr>
          <p:cNvPr id="4" name="Rettangolo 3"/>
          <p:cNvSpPr/>
          <p:nvPr/>
        </p:nvSpPr>
        <p:spPr>
          <a:xfrm>
            <a:off x="953910" y="4281868"/>
            <a:ext cx="74393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Diploma </a:t>
            </a:r>
            <a:r>
              <a:rPr lang="it-IT" b="1" dirty="0">
                <a:latin typeface="+mj-lt"/>
              </a:rPr>
              <a:t>Magistrale </a:t>
            </a:r>
            <a:endParaRPr lang="it-IT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Diploma </a:t>
            </a:r>
            <a:r>
              <a:rPr lang="it-IT" dirty="0">
                <a:latin typeface="+mj-lt"/>
              </a:rPr>
              <a:t>di </a:t>
            </a:r>
            <a:r>
              <a:rPr lang="it-IT" b="1" dirty="0">
                <a:latin typeface="+mj-lt"/>
              </a:rPr>
              <a:t>Liceo Socio-Psico-Pedagogico </a:t>
            </a:r>
            <a:endParaRPr lang="it-IT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Diploma </a:t>
            </a:r>
            <a:r>
              <a:rPr lang="it-IT" b="1" dirty="0" smtClean="0">
                <a:latin typeface="+mj-lt"/>
              </a:rPr>
              <a:t>Magistrale sperimentale </a:t>
            </a:r>
            <a:r>
              <a:rPr lang="it-IT" b="1" dirty="0">
                <a:latin typeface="+mj-lt"/>
              </a:rPr>
              <a:t>a indirizzo linguistico </a:t>
            </a:r>
          </a:p>
        </p:txBody>
      </p:sp>
      <p:sp>
        <p:nvSpPr>
          <p:cNvPr id="5" name="Parentesi graffa chiusa 4"/>
          <p:cNvSpPr/>
          <p:nvPr/>
        </p:nvSpPr>
        <p:spPr>
          <a:xfrm>
            <a:off x="8195733" y="4439208"/>
            <a:ext cx="395111" cy="1439647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8904922" y="4471015"/>
            <a:ext cx="5457825" cy="923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tx1"/>
                </a:solidFill>
                <a:latin typeface="+mj-lt"/>
              </a:rPr>
              <a:t>Il titolo deve essere conseguito entro l'anno scolastico 2001/2002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338636" y="3071511"/>
            <a:ext cx="130594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o</a:t>
            </a:r>
            <a:r>
              <a:rPr lang="it-IT" b="1" dirty="0" smtClean="0"/>
              <a:t>ltre ad uno tra i seguenti titoli:</a:t>
            </a:r>
            <a:endParaRPr lang="it-IT" b="1" dirty="0"/>
          </a:p>
        </p:txBody>
      </p:sp>
      <p:sp>
        <p:nvSpPr>
          <p:cNvPr id="10" name="Rettangolo 9"/>
          <p:cNvSpPr/>
          <p:nvPr/>
        </p:nvSpPr>
        <p:spPr>
          <a:xfrm>
            <a:off x="953910" y="2507572"/>
            <a:ext cx="131118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rgbClr val="FF0000"/>
                </a:solidFill>
                <a:latin typeface="+mj-lt"/>
              </a:rPr>
              <a:t>Specializzazione per insegnamento ad alunni disabili</a:t>
            </a:r>
            <a:endParaRPr lang="it-IT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250870" y="6766256"/>
            <a:ext cx="13111876" cy="70788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+mj-lt"/>
              </a:rPr>
              <a:t>N.B.: partecipano </a:t>
            </a:r>
            <a:r>
              <a:rPr lang="it-IT" sz="2000" b="1" dirty="0" smtClean="0">
                <a:solidFill>
                  <a:srgbClr val="FF0000"/>
                </a:solidFill>
                <a:latin typeface="+mj-lt"/>
              </a:rPr>
              <a:t>con riserva </a:t>
            </a:r>
            <a:r>
              <a:rPr lang="it-IT" sz="2000" b="1" dirty="0" smtClean="0">
                <a:latin typeface="+mj-lt"/>
              </a:rPr>
              <a:t>i docenti iscritti ai percorsi di specializzazione all’insegnamento di sostegno avviati entro la data di entrata in vigore della Legge di conversione (IV ciclo TFA)</a:t>
            </a:r>
            <a:endParaRPr lang="it-IT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05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959" y="1491344"/>
            <a:ext cx="13111877" cy="5225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/>
              <a:t>Concorso Ordinario</a:t>
            </a:r>
            <a:br>
              <a:rPr lang="it-IT" b="1" dirty="0" smtClean="0"/>
            </a:br>
            <a:r>
              <a:rPr lang="it-IT" b="1" dirty="0" smtClean="0"/>
              <a:t>Scuola Secondaria</a:t>
            </a:r>
            <a:br>
              <a:rPr lang="it-IT" b="1" dirty="0" smtClean="0"/>
            </a:br>
            <a:r>
              <a:rPr lang="it-IT" b="1" dirty="0" smtClean="0"/>
              <a:t>Posto comune/sostegno</a:t>
            </a:r>
            <a:r>
              <a:rPr lang="it-IT" b="1" dirty="0"/>
              <a:t/>
            </a:r>
            <a:br>
              <a:rPr lang="it-IT" b="1" dirty="0"/>
            </a:b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28910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</TotalTime>
  <Words>1454</Words>
  <Application>Microsoft Office PowerPoint</Application>
  <PresentationFormat>Personalizzato</PresentationFormat>
  <Paragraphs>187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7" baseType="lpstr">
      <vt:lpstr>Arial</vt:lpstr>
      <vt:lpstr>Calibri</vt:lpstr>
      <vt:lpstr>CIDFont+F5</vt:lpstr>
      <vt:lpstr>CIDFont+F8</vt:lpstr>
      <vt:lpstr>Times New Roman</vt:lpstr>
      <vt:lpstr>Titillium Web</vt:lpstr>
      <vt:lpstr>Tema di Office</vt:lpstr>
      <vt:lpstr>Titoli di accesso per la partecipazione alle procedure di assunzione e abilitazione </vt:lpstr>
      <vt:lpstr>Presentazione standard di PowerPoint</vt:lpstr>
      <vt:lpstr>Concorso Ordinario Scuola dell’Infanzia Posto comune/sostegno </vt:lpstr>
      <vt:lpstr>Concorso Ordinario – Infanzia Posto comune</vt:lpstr>
      <vt:lpstr>Concorso Ordinario – Infanzia Posto sostegno</vt:lpstr>
      <vt:lpstr>Concorso Ordinario Scuola Primaria Posto comune/sostegno </vt:lpstr>
      <vt:lpstr>Concorso Ordinario – Primaria Posto comune</vt:lpstr>
      <vt:lpstr>Concorso Ordinario – Primaria Posto sostegno</vt:lpstr>
      <vt:lpstr>Concorso Ordinario Scuola Secondaria Posto comune/sostegno </vt:lpstr>
      <vt:lpstr>Concorso Ordinario – secondaria Posto comune </vt:lpstr>
      <vt:lpstr>Concorso Ordinario – secondaria Posto comune </vt:lpstr>
      <vt:lpstr>Concorso Ordinario – secondaria Posto comune</vt:lpstr>
      <vt:lpstr>Concorso Ordinario – secondaria Posto sostegno </vt:lpstr>
      <vt:lpstr>Procedura straordinaria Scuola secondaria per l’assunzione (24.000 posti)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Procedura per la abilitazione nella scuola secondaria </vt:lpstr>
      <vt:lpstr>Presentazione standard di PowerPoint</vt:lpstr>
      <vt:lpstr>Presentazione standard di PowerPoint</vt:lpstr>
      <vt:lpstr>REQUISITI  per i docenti di ruolo della scuola statale</vt:lpstr>
      <vt:lpstr>Presentazione standard di PowerPoint</vt:lpstr>
      <vt:lpstr>Conseguimento dell’abilitazione</vt:lpstr>
      <vt:lpstr>Conseguimento dell’abilitazione</vt:lpstr>
      <vt:lpstr>TFA sostegno </vt:lpstr>
      <vt:lpstr>TFA sul sostegno</vt:lpstr>
      <vt:lpstr>TFA sul sostegno</vt:lpstr>
      <vt:lpstr>Graduatorie di istituto </vt:lpstr>
      <vt:lpstr>Graduatorie di Istituto III fascia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zonafranca1</dc:creator>
  <cp:lastModifiedBy>Lidia Bastianelli</cp:lastModifiedBy>
  <cp:revision>219</cp:revision>
  <cp:lastPrinted>2019-12-18T13:17:35Z</cp:lastPrinted>
  <dcterms:created xsi:type="dcterms:W3CDTF">2015-05-26T15:37:04Z</dcterms:created>
  <dcterms:modified xsi:type="dcterms:W3CDTF">2020-01-20T14:25:52Z</dcterms:modified>
</cp:coreProperties>
</file>